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4" r:id="rId2"/>
    <p:sldId id="317" r:id="rId3"/>
    <p:sldId id="321" r:id="rId4"/>
    <p:sldId id="323" r:id="rId5"/>
    <p:sldId id="324" r:id="rId6"/>
    <p:sldId id="325" r:id="rId7"/>
    <p:sldId id="350" r:id="rId8"/>
    <p:sldId id="327" r:id="rId9"/>
    <p:sldId id="328" r:id="rId10"/>
    <p:sldId id="341" r:id="rId11"/>
    <p:sldId id="329" r:id="rId12"/>
    <p:sldId id="331" r:id="rId13"/>
    <p:sldId id="346" r:id="rId14"/>
    <p:sldId id="344" r:id="rId15"/>
    <p:sldId id="340" r:id="rId16"/>
    <p:sldId id="326" r:id="rId17"/>
    <p:sldId id="352" r:id="rId18"/>
    <p:sldId id="353" r:id="rId19"/>
    <p:sldId id="334" r:id="rId20"/>
    <p:sldId id="345" r:id="rId21"/>
    <p:sldId id="348" r:id="rId22"/>
    <p:sldId id="349" r:id="rId23"/>
    <p:sldId id="332" r:id="rId24"/>
    <p:sldId id="351" r:id="rId25"/>
    <p:sldId id="342" r:id="rId26"/>
    <p:sldId id="343" r:id="rId27"/>
    <p:sldId id="338" r:id="rId28"/>
    <p:sldId id="33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6DCB0-8576-4821-B86E-84C79861285F}">
          <p14:sldIdLst>
            <p14:sldId id="284"/>
            <p14:sldId id="317"/>
            <p14:sldId id="321"/>
            <p14:sldId id="323"/>
            <p14:sldId id="324"/>
            <p14:sldId id="325"/>
            <p14:sldId id="350"/>
            <p14:sldId id="327"/>
            <p14:sldId id="328"/>
            <p14:sldId id="341"/>
            <p14:sldId id="329"/>
            <p14:sldId id="331"/>
            <p14:sldId id="346"/>
            <p14:sldId id="344"/>
            <p14:sldId id="340"/>
            <p14:sldId id="326"/>
            <p14:sldId id="352"/>
            <p14:sldId id="353"/>
            <p14:sldId id="334"/>
            <p14:sldId id="345"/>
            <p14:sldId id="348"/>
            <p14:sldId id="349"/>
            <p14:sldId id="332"/>
            <p14:sldId id="351"/>
            <p14:sldId id="342"/>
            <p14:sldId id="343"/>
            <p14:sldId id="338"/>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5" autoAdjust="0"/>
    <p:restoredTop sz="93792" autoAdjust="0"/>
  </p:normalViewPr>
  <p:slideViewPr>
    <p:cSldViewPr snapToGrid="0">
      <p:cViewPr varScale="1">
        <p:scale>
          <a:sx n="107" d="100"/>
          <a:sy n="107" d="100"/>
        </p:scale>
        <p:origin x="1248" y="102"/>
      </p:cViewPr>
      <p:guideLst/>
    </p:cSldViewPr>
  </p:slideViewPr>
  <p:notesTextViewPr>
    <p:cViewPr>
      <p:scale>
        <a:sx n="3" d="2"/>
        <a:sy n="3" d="2"/>
      </p:scale>
      <p:origin x="0" y="0"/>
    </p:cViewPr>
  </p:notesTextViewPr>
  <p:sorterViewPr>
    <p:cViewPr>
      <p:scale>
        <a:sx n="100" d="100"/>
        <a:sy n="100" d="100"/>
      </p:scale>
      <p:origin x="0" y="-2712"/>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4:37:10.569"/>
    </inkml:context>
    <inkml:brush xml:id="br0">
      <inkml:brushProperty name="width" value="0.05" units="cm"/>
      <inkml:brushProperty name="height" value="0.05" units="cm"/>
    </inkml:brush>
  </inkml:definitions>
  <inkml:trace contextRef="#ctx0" brushRef="#br0">16 0 24575,'4'0'0,"-2"0"0,-11 1 0,6-1 0,-7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14B57-AC10-4E66-B055-1E08A06E223B}"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FB637-B57D-4560-B50F-19DE43BA0930}" type="slidenum">
              <a:rPr lang="en-US" smtClean="0"/>
              <a:t>‹#›</a:t>
            </a:fld>
            <a:endParaRPr lang="en-US"/>
          </a:p>
        </p:txBody>
      </p:sp>
    </p:spTree>
    <p:extLst>
      <p:ext uri="{BB962C8B-B14F-4D97-AF65-F5344CB8AC3E}">
        <p14:creationId xmlns:p14="http://schemas.microsoft.com/office/powerpoint/2010/main" val="23006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87E0787E-1B55-4A9D-832F-8BFCAA19B9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3">
            <a:extLst>
              <a:ext uri="{FF2B5EF4-FFF2-40B4-BE49-F238E27FC236}">
                <a16:creationId xmlns:a16="http://schemas.microsoft.com/office/drawing/2014/main" id="{CF1FF2A9-0DCF-4B36-ABB2-2FD89BF2E9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3C8F36D-3CB1-4FFE-BBB9-F033F7A04A7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3B1F8C9-D527-4254-AB43-901BCA324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7" name="Slide Number Placeholder 3">
            <a:extLst>
              <a:ext uri="{FF2B5EF4-FFF2-40B4-BE49-F238E27FC236}">
                <a16:creationId xmlns:a16="http://schemas.microsoft.com/office/drawing/2014/main" id="{A337DC71-1C9E-44F6-82D4-79A6EFCEA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794FB387-8068-4071-B50D-A91BF3AB44DF}" type="slidenum">
              <a:rPr lang="en-US" altLang="en-US">
                <a:latin typeface="Arial" panose="020B0604020202020204" pitchFamily="34" charset="0"/>
              </a:rPr>
              <a:pPr eaLnBrk="0" hangingPunct="0"/>
              <a:t>13</a:t>
            </a:fld>
            <a:endParaRPr lang="en-US" altLang="en-US">
              <a:latin typeface="Arial" panose="020B0604020202020204" pitchFamily="34" charset="0"/>
            </a:endParaRPr>
          </a:p>
        </p:txBody>
      </p:sp>
    </p:spTree>
    <p:extLst>
      <p:ext uri="{BB962C8B-B14F-4D97-AF65-F5344CB8AC3E}">
        <p14:creationId xmlns:p14="http://schemas.microsoft.com/office/powerpoint/2010/main" val="248851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3C8F36D-3CB1-4FFE-BBB9-F033F7A04A7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3B1F8C9-D527-4254-AB43-901BCA324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a:t>
            </a:r>
            <a:r>
              <a:rPr lang="en-US" altLang="en-US" sz="800"/>
              <a:t>emonstrate continued competency in general areas of the profession, such as knowledge areas, professional roles and responsibilities, coordination/communication/ documentation, and patient/client related instruction.  </a:t>
            </a:r>
          </a:p>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A337DC71-1C9E-44F6-82D4-79A6EFCEA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794FB387-8068-4071-B50D-A91BF3AB44DF}" type="slidenum">
              <a:rPr lang="en-US" altLang="en-US">
                <a:latin typeface="Arial" panose="020B0604020202020204" pitchFamily="34" charset="0"/>
              </a:rPr>
              <a:pPr eaLnBrk="0" hangingPunct="0"/>
              <a:t>14</a:t>
            </a:fld>
            <a:endParaRPr lang="en-US" altLang="en-US">
              <a:latin typeface="Arial" panose="020B0604020202020204" pitchFamily="34" charset="0"/>
            </a:endParaRPr>
          </a:p>
        </p:txBody>
      </p:sp>
    </p:spTree>
    <p:extLst>
      <p:ext uri="{BB962C8B-B14F-4D97-AF65-F5344CB8AC3E}">
        <p14:creationId xmlns:p14="http://schemas.microsoft.com/office/powerpoint/2010/main" val="335165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77D0E-B27C-4871-85BF-74EF6329500A}"/>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B254C4A-091E-4F73-8FF0-D08FB07F7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29699" name="Slide Number Placeholder 3">
            <a:extLst>
              <a:ext uri="{FF2B5EF4-FFF2-40B4-BE49-F238E27FC236}">
                <a16:creationId xmlns:a16="http://schemas.microsoft.com/office/drawing/2014/main" id="{5EC1E605-8A00-46B6-A9FB-6B8CBF2A3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D7EF4E89-90B3-45BA-A537-46AF158C05B6}" type="slidenum">
              <a:rPr lang="en-US" altLang="en-US">
                <a:latin typeface="Arial" panose="020B0604020202020204" pitchFamily="34" charset="0"/>
              </a:rPr>
              <a:pPr eaLnBrk="0" hangingPunct="0"/>
              <a:t>16</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77D0E-B27C-4871-85BF-74EF6329500A}"/>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B254C4A-091E-4F73-8FF0-D08FB07F7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29699" name="Slide Number Placeholder 3">
            <a:extLst>
              <a:ext uri="{FF2B5EF4-FFF2-40B4-BE49-F238E27FC236}">
                <a16:creationId xmlns:a16="http://schemas.microsoft.com/office/drawing/2014/main" id="{5EC1E605-8A00-46B6-A9FB-6B8CBF2A3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D7EF4E89-90B3-45BA-A537-46AF158C05B6}" type="slidenum">
              <a:rPr lang="en-US" altLang="en-US">
                <a:latin typeface="Arial" panose="020B0604020202020204" pitchFamily="34" charset="0"/>
              </a:rPr>
              <a:pPr eaLnBrk="0" hangingPunct="0"/>
              <a:t>17</a:t>
            </a:fld>
            <a:endParaRPr lang="en-US" altLang="en-US">
              <a:latin typeface="Arial" panose="020B0604020202020204" pitchFamily="34" charset="0"/>
            </a:endParaRPr>
          </a:p>
        </p:txBody>
      </p:sp>
    </p:spTree>
    <p:extLst>
      <p:ext uri="{BB962C8B-B14F-4D97-AF65-F5344CB8AC3E}">
        <p14:creationId xmlns:p14="http://schemas.microsoft.com/office/powerpoint/2010/main" val="47746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77D0E-B27C-4871-85BF-74EF6329500A}"/>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B254C4A-091E-4F73-8FF0-D08FB07F7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29699" name="Slide Number Placeholder 3">
            <a:extLst>
              <a:ext uri="{FF2B5EF4-FFF2-40B4-BE49-F238E27FC236}">
                <a16:creationId xmlns:a16="http://schemas.microsoft.com/office/drawing/2014/main" id="{5EC1E605-8A00-46B6-A9FB-6B8CBF2A3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D7EF4E89-90B3-45BA-A537-46AF158C05B6}" type="slidenum">
              <a:rPr lang="en-US" altLang="en-US">
                <a:latin typeface="Arial" panose="020B0604020202020204" pitchFamily="34" charset="0"/>
              </a:rPr>
              <a:pPr eaLnBrk="0" hangingPunct="0"/>
              <a:t>18</a:t>
            </a:fld>
            <a:endParaRPr lang="en-US" altLang="en-US">
              <a:latin typeface="Arial" panose="020B0604020202020204" pitchFamily="34" charset="0"/>
            </a:endParaRPr>
          </a:p>
        </p:txBody>
      </p:sp>
    </p:spTree>
    <p:extLst>
      <p:ext uri="{BB962C8B-B14F-4D97-AF65-F5344CB8AC3E}">
        <p14:creationId xmlns:p14="http://schemas.microsoft.com/office/powerpoint/2010/main" val="250681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DAA362C-BC91-482D-B31E-E2A83932A221}"/>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61DC0D17-0C23-4041-9E5B-A2B98A517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5" name="Slide Number Placeholder 3">
            <a:extLst>
              <a:ext uri="{FF2B5EF4-FFF2-40B4-BE49-F238E27FC236}">
                <a16:creationId xmlns:a16="http://schemas.microsoft.com/office/drawing/2014/main" id="{A212E262-B01B-4686-9085-8A84F19606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AEF679-526D-44C8-8F34-ABF4EF40CA55}" type="slidenum">
              <a:rPr lang="en-US" altLang="en-US"/>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DAA362C-BC91-482D-B31E-E2A83932A221}"/>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61DC0D17-0C23-4041-9E5B-A2B98A517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5" name="Slide Number Placeholder 3">
            <a:extLst>
              <a:ext uri="{FF2B5EF4-FFF2-40B4-BE49-F238E27FC236}">
                <a16:creationId xmlns:a16="http://schemas.microsoft.com/office/drawing/2014/main" id="{A212E262-B01B-4686-9085-8A84F19606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AEF679-526D-44C8-8F34-ABF4EF40CA55}" type="slidenum">
              <a:rPr lang="en-US" altLang="en-US"/>
              <a:pPr/>
              <a:t>20</a:t>
            </a:fld>
            <a:endParaRPr lang="en-US" altLang="en-US"/>
          </a:p>
        </p:txBody>
      </p:sp>
    </p:spTree>
    <p:extLst>
      <p:ext uri="{BB962C8B-B14F-4D97-AF65-F5344CB8AC3E}">
        <p14:creationId xmlns:p14="http://schemas.microsoft.com/office/powerpoint/2010/main" val="148872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AB78AD2-49AF-405A-8B49-4179A17DA34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6F47595-E71F-4F24-A6B8-C123F5DB7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a:extLst>
              <a:ext uri="{FF2B5EF4-FFF2-40B4-BE49-F238E27FC236}">
                <a16:creationId xmlns:a16="http://schemas.microsoft.com/office/drawing/2014/main" id="{DAE53C7B-EE91-4D79-B839-EAAB6D2F3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EE5CD3-2CB5-41E8-A715-3BF256BE099D}" type="slidenum">
              <a:rPr lang="en-US" altLang="en-US"/>
              <a:pPr/>
              <a:t>21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AB78AD2-49AF-405A-8B49-4179A17DA34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6F47595-E71F-4F24-A6B8-C123F5DB7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a:extLst>
              <a:ext uri="{FF2B5EF4-FFF2-40B4-BE49-F238E27FC236}">
                <a16:creationId xmlns:a16="http://schemas.microsoft.com/office/drawing/2014/main" id="{DAE53C7B-EE91-4D79-B839-EAAB6D2F3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EE5CD3-2CB5-41E8-A715-3BF256BE099D}" type="slidenum">
              <a:rPr lang="en-US" altLang="en-US"/>
              <a:pPr/>
              <a:t>22</a:t>
            </a:fld>
            <a:endParaRPr lang="en-US" altLang="en-US"/>
          </a:p>
        </p:txBody>
      </p:sp>
    </p:spTree>
    <p:extLst>
      <p:ext uri="{BB962C8B-B14F-4D97-AF65-F5344CB8AC3E}">
        <p14:creationId xmlns:p14="http://schemas.microsoft.com/office/powerpoint/2010/main" val="372421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C94550B-F013-4D5F-8B70-6DE27A210E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A917E99-09A3-41E0-8D88-BE6E3A9EF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a:extLst>
              <a:ext uri="{FF2B5EF4-FFF2-40B4-BE49-F238E27FC236}">
                <a16:creationId xmlns:a16="http://schemas.microsoft.com/office/drawing/2014/main" id="{2C09F207-27AC-4311-A907-0E23F0ACC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CC57768-C703-4014-AE1F-DA00CD7DA269}" type="slidenum">
              <a:rPr lang="en-US" altLang="en-US"/>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6E2D6E3-4270-4AC4-B992-3F3C4D0F47BB}"/>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BE5F32D-B2C1-48CB-B0FA-9A8F69F7E2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60000"/>
              </a:spcBef>
              <a:buFont typeface="Wingdings" panose="05000000000000000000" pitchFamily="2" charset="2"/>
              <a:buChar char="l"/>
            </a:pPr>
            <a:endParaRPr lang="en-US" altLang="en-US" dirty="0"/>
          </a:p>
        </p:txBody>
      </p:sp>
      <p:sp>
        <p:nvSpPr>
          <p:cNvPr id="25603" name="Slide Number Placeholder 3">
            <a:extLst>
              <a:ext uri="{FF2B5EF4-FFF2-40B4-BE49-F238E27FC236}">
                <a16:creationId xmlns:a16="http://schemas.microsoft.com/office/drawing/2014/main" id="{5EA5D853-B6E8-49C3-8001-BBD4747901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135A4A41-FE5D-4AA0-A3CA-9E8C16B2B0DC}" type="slidenum">
              <a:rPr lang="en-US" altLang="en-US">
                <a:latin typeface="Arial" panose="020B0604020202020204" pitchFamily="34" charset="0"/>
              </a:rPr>
              <a:pPr eaLnBrk="0" hangingPunct="0"/>
              <a:t>5</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C94550B-F013-4D5F-8B70-6DE27A210E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A917E99-09A3-41E0-8D88-BE6E3A9EF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a:extLst>
              <a:ext uri="{FF2B5EF4-FFF2-40B4-BE49-F238E27FC236}">
                <a16:creationId xmlns:a16="http://schemas.microsoft.com/office/drawing/2014/main" id="{2C09F207-27AC-4311-A907-0E23F0ACC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CC57768-C703-4014-AE1F-DA00CD7DA269}" type="slidenum">
              <a:rPr lang="en-US" altLang="en-US"/>
              <a:pPr/>
              <a:t>24</a:t>
            </a:fld>
            <a:endParaRPr lang="en-US" altLang="en-US"/>
          </a:p>
        </p:txBody>
      </p:sp>
    </p:spTree>
    <p:extLst>
      <p:ext uri="{BB962C8B-B14F-4D97-AF65-F5344CB8AC3E}">
        <p14:creationId xmlns:p14="http://schemas.microsoft.com/office/powerpoint/2010/main" val="93242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EE8E7C2E-E033-491E-9920-3905B7623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29395529-154C-453E-8F3E-D36C4CD68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66AE0307-64E8-4D3D-8410-74C79AADB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46893A-6B51-46CB-9D39-1AEC7FB35EAA}" type="slidenum">
              <a:rPr lang="en-US" altLang="en-US"/>
              <a:pPr/>
              <a:t>25</a:t>
            </a:fld>
            <a:endParaRPr lang="en-US" altLang="en-US"/>
          </a:p>
        </p:txBody>
      </p:sp>
    </p:spTree>
    <p:extLst>
      <p:ext uri="{BB962C8B-B14F-4D97-AF65-F5344CB8AC3E}">
        <p14:creationId xmlns:p14="http://schemas.microsoft.com/office/powerpoint/2010/main" val="39259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EE8E7C2E-E033-491E-9920-3905B7623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29395529-154C-453E-8F3E-D36C4CD681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66AE0307-64E8-4D3D-8410-74C79AADB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46893A-6B51-46CB-9D39-1AEC7FB35EAA}" type="slidenum">
              <a:rPr lang="en-US" altLang="en-US"/>
              <a:pPr/>
              <a:t>26</a:t>
            </a:fld>
            <a:endParaRPr lang="en-US" altLang="en-US"/>
          </a:p>
        </p:txBody>
      </p:sp>
    </p:spTree>
    <p:extLst>
      <p:ext uri="{BB962C8B-B14F-4D97-AF65-F5344CB8AC3E}">
        <p14:creationId xmlns:p14="http://schemas.microsoft.com/office/powerpoint/2010/main" val="254133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AB78AD2-49AF-405A-8B49-4179A17DA34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6F47595-E71F-4F24-A6B8-C123F5DB7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299" name="Slide Number Placeholder 3">
            <a:extLst>
              <a:ext uri="{FF2B5EF4-FFF2-40B4-BE49-F238E27FC236}">
                <a16:creationId xmlns:a16="http://schemas.microsoft.com/office/drawing/2014/main" id="{DAE53C7B-EE91-4D79-B839-EAAB6D2F3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EE5CD3-2CB5-41E8-A715-3BF256BE099D}" type="slidenum">
              <a:rPr lang="en-US" altLang="en-US"/>
              <a:pPr/>
              <a:t>27</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FD8674EC-629A-43D1-A1CF-3B61FDC242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a:extLst>
              <a:ext uri="{FF2B5EF4-FFF2-40B4-BE49-F238E27FC236}">
                <a16:creationId xmlns:a16="http://schemas.microsoft.com/office/drawing/2014/main" id="{2C36D8B1-338C-40EB-89BE-CA54D842A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FFE5AF6-2E54-4ABE-86F6-9E833500DC25}"/>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67334183-FB19-4C6D-B691-A7F77A793A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27651" name="Slide Number Placeholder 3">
            <a:extLst>
              <a:ext uri="{FF2B5EF4-FFF2-40B4-BE49-F238E27FC236}">
                <a16:creationId xmlns:a16="http://schemas.microsoft.com/office/drawing/2014/main" id="{7485BA77-837E-42B5-94A3-B1A879D166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1F4A3909-EC46-43D7-9F2E-CF391D98E1A0}" type="slidenum">
              <a:rPr lang="en-US" altLang="en-US">
                <a:latin typeface="Arial" panose="020B0604020202020204" pitchFamily="34" charset="0"/>
              </a:rPr>
              <a:pPr eaLnBrk="0" hangingPunct="0"/>
              <a:t>6</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77D0E-B27C-4871-85BF-74EF6329500A}"/>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2B254C4A-091E-4F73-8FF0-D08FB07F7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29699" name="Slide Number Placeholder 3">
            <a:extLst>
              <a:ext uri="{FF2B5EF4-FFF2-40B4-BE49-F238E27FC236}">
                <a16:creationId xmlns:a16="http://schemas.microsoft.com/office/drawing/2014/main" id="{5EC1E605-8A00-46B6-A9FB-6B8CBF2A3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D7EF4E89-90B3-45BA-A537-46AF158C05B6}" type="slidenum">
              <a:rPr lang="en-US" altLang="en-US">
                <a:latin typeface="Arial" panose="020B0604020202020204" pitchFamily="34" charset="0"/>
              </a:rPr>
              <a:pPr eaLnBrk="0" hangingPunct="0"/>
              <a:t>7</a:t>
            </a:fld>
            <a:endParaRPr lang="en-US" altLang="en-US">
              <a:latin typeface="Arial" panose="020B0604020202020204" pitchFamily="34" charset="0"/>
            </a:endParaRPr>
          </a:p>
        </p:txBody>
      </p:sp>
    </p:spTree>
    <p:extLst>
      <p:ext uri="{BB962C8B-B14F-4D97-AF65-F5344CB8AC3E}">
        <p14:creationId xmlns:p14="http://schemas.microsoft.com/office/powerpoint/2010/main" val="238962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65E20F45-ABA3-412A-9245-1F8AFF1EAD33}"/>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464EFF00-A792-4E58-BB3D-CAAAAFA42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u="sng"/>
              <a:t>Recommendations:</a:t>
            </a:r>
            <a:endParaRPr lang="en-US" altLang="en-US" sz="800"/>
          </a:p>
          <a:p>
            <a:pPr eaLnBrk="1" hangingPunct="1">
              <a:lnSpc>
                <a:spcPct val="80000"/>
              </a:lnSpc>
              <a:spcBef>
                <a:spcPct val="0"/>
              </a:spcBef>
            </a:pPr>
            <a:r>
              <a:rPr lang="en-US" altLang="en-US" sz="800"/>
              <a:t>1.      Demonstration of a certified specialist’s commitment to life-long learning should mimic the information captured in the current PDP.  </a:t>
            </a:r>
          </a:p>
          <a:p>
            <a:pPr eaLnBrk="1" hangingPunct="1">
              <a:lnSpc>
                <a:spcPct val="80000"/>
              </a:lnSpc>
              <a:spcBef>
                <a:spcPct val="0"/>
              </a:spcBef>
            </a:pPr>
            <a:r>
              <a:rPr lang="en-US" altLang="en-US" sz="800"/>
              <a:t>2.      The PDP current point system should not be continued in the new model.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3.      Recommend increased flexibility and more direct examples of what would be acceptable while maintaining the current categories for research and practice.</a:t>
            </a:r>
          </a:p>
          <a:p>
            <a:pPr eaLnBrk="1" hangingPunct="1">
              <a:lnSpc>
                <a:spcPct val="80000"/>
              </a:lnSpc>
              <a:spcBef>
                <a:spcPct val="0"/>
              </a:spcBef>
            </a:pPr>
            <a:r>
              <a:rPr lang="en-US" altLang="en-US" sz="800"/>
              <a:t>a.      Acceptable activities would need to go beyond simple attendance at continuing education workshops.  Activities should include: continuing education coursework, publications, presentations, clinical instruction, or teaching.  </a:t>
            </a:r>
          </a:p>
          <a:p>
            <a:pPr eaLnBrk="1" hangingPunct="1">
              <a:lnSpc>
                <a:spcPct val="80000"/>
              </a:lnSpc>
              <a:spcBef>
                <a:spcPct val="0"/>
              </a:spcBef>
            </a:pPr>
            <a:r>
              <a:rPr lang="en-US" altLang="en-US" sz="800"/>
              <a:t>4.      An individual must demonstrate how their participation in the various activities contributed in some way to the profession.  </a:t>
            </a:r>
          </a:p>
          <a:p>
            <a:pPr eaLnBrk="1" hangingPunct="1">
              <a:lnSpc>
                <a:spcPct val="80000"/>
              </a:lnSpc>
              <a:spcBef>
                <a:spcPct val="0"/>
              </a:spcBef>
            </a:pPr>
            <a:r>
              <a:rPr lang="en-US" altLang="en-US" sz="800"/>
              <a:t>5.      Documentation of activities should be submitted on an annual basis, covering multiple activities.  However, if special circumstances arise for candidates that prohibit an annual submission, it should be taken this into consideration and a extension or waiver for the year would be  appropriately granted. </a:t>
            </a:r>
          </a:p>
          <a:p>
            <a:pPr eaLnBrk="1" hangingPunct="1">
              <a:lnSpc>
                <a:spcPct val="80000"/>
              </a:lnSpc>
              <a:spcBef>
                <a:spcPct val="0"/>
              </a:spcBef>
            </a:pPr>
            <a:r>
              <a:rPr lang="en-US" altLang="en-US" sz="800"/>
              <a:t>6.      Staff will put together a proposed schedule, including activity areas to be covered by certified specialists, based on the current activity listings in specialty PDP summary worksheets.  </a:t>
            </a:r>
          </a:p>
          <a:p>
            <a:pPr eaLnBrk="1" hangingPunct="1">
              <a:lnSpc>
                <a:spcPct val="80000"/>
              </a:lnSpc>
              <a:spcBef>
                <a:spcPct val="0"/>
              </a:spcBef>
            </a:pPr>
            <a:r>
              <a:rPr lang="en-US" altLang="en-US" sz="800"/>
              <a:t>7.      Staff will continue to work with APTA’s IT Department to determine how best to secure a web-based system to track continuing competence in a specialty area.  </a:t>
            </a:r>
          </a:p>
          <a:p>
            <a:pPr eaLnBrk="1" hangingPunct="1">
              <a:lnSpc>
                <a:spcPct val="80000"/>
              </a:lnSpc>
              <a:spcBef>
                <a:spcPct val="0"/>
              </a:spcBef>
            </a:pPr>
            <a:r>
              <a:rPr lang="en-US" altLang="en-US" sz="800"/>
              <a:t>                                                  i.    The web-based system should provide an individual account tracking </a:t>
            </a:r>
          </a:p>
          <a:p>
            <a:pPr eaLnBrk="1" hangingPunct="1">
              <a:lnSpc>
                <a:spcPct val="80000"/>
              </a:lnSpc>
              <a:spcBef>
                <a:spcPct val="0"/>
              </a:spcBef>
            </a:pPr>
            <a:r>
              <a:rPr lang="en-US" altLang="en-US" sz="800"/>
              <a:t>mechanism for each specialist to record professional development activities during years 1-7 of their certification cycle. </a:t>
            </a:r>
          </a:p>
          <a:p>
            <a:pPr eaLnBrk="1" hangingPunct="1">
              <a:lnSpc>
                <a:spcPct val="80000"/>
              </a:lnSpc>
              <a:spcBef>
                <a:spcPct val="0"/>
              </a:spcBef>
            </a:pPr>
            <a:r>
              <a:rPr lang="en-US" altLang="en-US" sz="800"/>
              <a:t>                                                ii.      System should be a component of APTA’s Learning Center.  However, the </a:t>
            </a:r>
          </a:p>
          <a:p>
            <a:pPr eaLnBrk="1" hangingPunct="1">
              <a:lnSpc>
                <a:spcPct val="80000"/>
              </a:lnSpc>
              <a:spcBef>
                <a:spcPct val="0"/>
              </a:spcBef>
            </a:pPr>
            <a:r>
              <a:rPr lang="en-US" altLang="en-US" sz="800"/>
              <a:t>development of this module within the Learning Center is currently on hold.  Staff will continue to communicate with APTA’s Professional Development Committee to assure we are kept up-to-date on current timelines and developments.</a:t>
            </a:r>
          </a:p>
          <a:p>
            <a:pPr eaLnBrk="1" hangingPunct="1">
              <a:lnSpc>
                <a:spcPct val="80000"/>
              </a:lnSpc>
              <a:spcBef>
                <a:spcPct val="0"/>
              </a:spcBef>
            </a:pPr>
            <a:r>
              <a:rPr lang="en-US" altLang="en-US" sz="800"/>
              <a:t>8.      There is NOT an hour requirement in this area but the specialist must show evidence of </a:t>
            </a:r>
          </a:p>
          <a:p>
            <a:pPr eaLnBrk="1" hangingPunct="1">
              <a:lnSpc>
                <a:spcPct val="80000"/>
              </a:lnSpc>
              <a:spcBef>
                <a:spcPct val="0"/>
              </a:spcBef>
            </a:pPr>
            <a:r>
              <a:rPr lang="en-US" altLang="en-US" sz="800"/>
              <a:t>       professional development activities with, at minimum, annual documentation of   </a:t>
            </a:r>
          </a:p>
          <a:p>
            <a:pPr eaLnBrk="1" hangingPunct="1">
              <a:lnSpc>
                <a:spcPct val="80000"/>
              </a:lnSpc>
              <a:spcBef>
                <a:spcPct val="0"/>
              </a:spcBef>
            </a:pPr>
            <a:r>
              <a:rPr lang="en-US" altLang="en-US" sz="800"/>
              <a:t>       professional development activities.  These activities include continuing education  </a:t>
            </a:r>
          </a:p>
          <a:p>
            <a:pPr eaLnBrk="1" hangingPunct="1">
              <a:lnSpc>
                <a:spcPct val="80000"/>
              </a:lnSpc>
              <a:spcBef>
                <a:spcPct val="0"/>
              </a:spcBef>
            </a:pPr>
            <a:r>
              <a:rPr lang="en-US" altLang="en-US" sz="800"/>
              <a:t>       coursework, publications, presentations, clinical instruction, or teaching.</a:t>
            </a:r>
          </a:p>
          <a:p>
            <a:pPr eaLnBrk="1" hangingPunct="1">
              <a:lnSpc>
                <a:spcPct val="80000"/>
              </a:lnSpc>
              <a:spcBef>
                <a:spcPct val="0"/>
              </a:spcBef>
            </a:pPr>
            <a:r>
              <a:rPr lang="en-US" altLang="en-US" sz="800" b="1"/>
              <a:t> </a:t>
            </a:r>
            <a:endParaRPr lang="en-US" altLang="en-US" sz="800"/>
          </a:p>
          <a:p>
            <a:pPr eaLnBrk="1" hangingPunct="1">
              <a:lnSpc>
                <a:spcPct val="80000"/>
              </a:lnSpc>
              <a:spcBef>
                <a:spcPct val="0"/>
              </a:spcBef>
            </a:pPr>
            <a:endParaRPr lang="en-US" altLang="en-US" sz="800"/>
          </a:p>
        </p:txBody>
      </p:sp>
      <p:sp>
        <p:nvSpPr>
          <p:cNvPr id="31747" name="Slide Number Placeholder 3">
            <a:extLst>
              <a:ext uri="{FF2B5EF4-FFF2-40B4-BE49-F238E27FC236}">
                <a16:creationId xmlns:a16="http://schemas.microsoft.com/office/drawing/2014/main" id="{BAC9BE16-51F0-4F0B-8D1D-72A1C1F24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34B27D03-B0B7-4DB8-AC79-F55D6877656D}" type="slidenum">
              <a:rPr lang="en-US" altLang="en-US">
                <a:latin typeface="Arial" panose="020B0604020202020204" pitchFamily="34" charset="0"/>
              </a:rPr>
              <a:pPr eaLnBrk="0" hangingPunct="0"/>
              <a:t>8</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F934829-3332-4159-BAA3-5B1DAD90BB88}"/>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C55F114B-0A90-4F3D-AB2C-FCF4FBCFD9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u="sng"/>
              <a:t>Recommendations:</a:t>
            </a:r>
            <a:endParaRPr lang="en-US" altLang="en-US" sz="800"/>
          </a:p>
          <a:p>
            <a:pPr eaLnBrk="1" hangingPunct="1">
              <a:lnSpc>
                <a:spcPct val="80000"/>
              </a:lnSpc>
              <a:spcBef>
                <a:spcPct val="0"/>
              </a:spcBef>
            </a:pPr>
            <a:r>
              <a:rPr lang="en-US" altLang="en-US" sz="800"/>
              <a:t>1.      Demonstration of a certified specialist’s commitment to life-long learning should mimic the information captured in the current PDP.  </a:t>
            </a:r>
          </a:p>
          <a:p>
            <a:pPr eaLnBrk="1" hangingPunct="1">
              <a:lnSpc>
                <a:spcPct val="80000"/>
              </a:lnSpc>
              <a:spcBef>
                <a:spcPct val="0"/>
              </a:spcBef>
            </a:pPr>
            <a:r>
              <a:rPr lang="en-US" altLang="en-US" sz="800"/>
              <a:t>2.      The PDP current point system should not be continued in the new model.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3.      Recommend increased flexibility and more direct examples of what would be acceptable while maintaining the current categories for research and practice.</a:t>
            </a:r>
          </a:p>
          <a:p>
            <a:pPr eaLnBrk="1" hangingPunct="1">
              <a:lnSpc>
                <a:spcPct val="80000"/>
              </a:lnSpc>
              <a:spcBef>
                <a:spcPct val="0"/>
              </a:spcBef>
            </a:pPr>
            <a:r>
              <a:rPr lang="en-US" altLang="en-US" sz="800"/>
              <a:t>a.      Acceptable activities would need to go beyond simple attendance at continuing education workshops.  Activities should include: continuing education coursework, publications, presentations, clinical instruction, or teaching.  </a:t>
            </a:r>
          </a:p>
          <a:p>
            <a:pPr eaLnBrk="1" hangingPunct="1">
              <a:lnSpc>
                <a:spcPct val="80000"/>
              </a:lnSpc>
              <a:spcBef>
                <a:spcPct val="0"/>
              </a:spcBef>
            </a:pPr>
            <a:r>
              <a:rPr lang="en-US" altLang="en-US" sz="800"/>
              <a:t>4.      An individual must demonstrate how their participation in the various activities contributed in some way to the profession.  </a:t>
            </a:r>
          </a:p>
          <a:p>
            <a:pPr eaLnBrk="1" hangingPunct="1">
              <a:lnSpc>
                <a:spcPct val="80000"/>
              </a:lnSpc>
              <a:spcBef>
                <a:spcPct val="0"/>
              </a:spcBef>
            </a:pPr>
            <a:r>
              <a:rPr lang="en-US" altLang="en-US" sz="800"/>
              <a:t>5.      Documentation of activities should be submitted on an annual basis, covering multiple activities.  However, if special circumstances arise for candidates that prohibit an annual submission, it should be taken this into consideration and a extension or waiver for the year would be  appropriately granted. </a:t>
            </a:r>
          </a:p>
          <a:p>
            <a:pPr eaLnBrk="1" hangingPunct="1">
              <a:lnSpc>
                <a:spcPct val="80000"/>
              </a:lnSpc>
              <a:spcBef>
                <a:spcPct val="0"/>
              </a:spcBef>
            </a:pPr>
            <a:r>
              <a:rPr lang="en-US" altLang="en-US" sz="800"/>
              <a:t>6.      Staff will put together a proposed schedule, including activity areas to be covered by certified specialists, based on the current activity listings in specialty PDP summary worksheets.  </a:t>
            </a:r>
          </a:p>
          <a:p>
            <a:pPr eaLnBrk="1" hangingPunct="1">
              <a:lnSpc>
                <a:spcPct val="80000"/>
              </a:lnSpc>
              <a:spcBef>
                <a:spcPct val="0"/>
              </a:spcBef>
            </a:pPr>
            <a:r>
              <a:rPr lang="en-US" altLang="en-US" sz="800"/>
              <a:t>7.      Staff will continue to work with APTA’s IT Department to determine how best to secure a web-based system to track continuing competence in a specialty area.  </a:t>
            </a:r>
          </a:p>
          <a:p>
            <a:pPr eaLnBrk="1" hangingPunct="1">
              <a:lnSpc>
                <a:spcPct val="80000"/>
              </a:lnSpc>
              <a:spcBef>
                <a:spcPct val="0"/>
              </a:spcBef>
            </a:pPr>
            <a:r>
              <a:rPr lang="en-US" altLang="en-US" sz="800"/>
              <a:t>                                                  i.    The web-based system should provide an individual account tracking </a:t>
            </a:r>
          </a:p>
          <a:p>
            <a:pPr eaLnBrk="1" hangingPunct="1">
              <a:lnSpc>
                <a:spcPct val="80000"/>
              </a:lnSpc>
              <a:spcBef>
                <a:spcPct val="0"/>
              </a:spcBef>
            </a:pPr>
            <a:r>
              <a:rPr lang="en-US" altLang="en-US" sz="800"/>
              <a:t>mechanism for each specialist to record professional development activities during years 1-7 of their certification cycle. </a:t>
            </a:r>
          </a:p>
          <a:p>
            <a:pPr eaLnBrk="1" hangingPunct="1">
              <a:lnSpc>
                <a:spcPct val="80000"/>
              </a:lnSpc>
              <a:spcBef>
                <a:spcPct val="0"/>
              </a:spcBef>
            </a:pPr>
            <a:r>
              <a:rPr lang="en-US" altLang="en-US" sz="800"/>
              <a:t>                                                ii.      System should be a component of APTA’s Learning Center.  However, the </a:t>
            </a:r>
          </a:p>
          <a:p>
            <a:pPr eaLnBrk="1" hangingPunct="1">
              <a:lnSpc>
                <a:spcPct val="80000"/>
              </a:lnSpc>
              <a:spcBef>
                <a:spcPct val="0"/>
              </a:spcBef>
            </a:pPr>
            <a:r>
              <a:rPr lang="en-US" altLang="en-US" sz="800"/>
              <a:t>development of this module within the Learning Center is currently on hold.  Staff will continue to communicate with APTA’s Professional Development Committee to assure we are kept up-to-date on current timelines and developments.</a:t>
            </a:r>
          </a:p>
          <a:p>
            <a:pPr eaLnBrk="1" hangingPunct="1">
              <a:lnSpc>
                <a:spcPct val="80000"/>
              </a:lnSpc>
              <a:spcBef>
                <a:spcPct val="0"/>
              </a:spcBef>
            </a:pPr>
            <a:r>
              <a:rPr lang="en-US" altLang="en-US" sz="800"/>
              <a:t>8.      There is NOT an hour requirement in this area but the specialist must show evidence of </a:t>
            </a:r>
          </a:p>
          <a:p>
            <a:pPr eaLnBrk="1" hangingPunct="1">
              <a:lnSpc>
                <a:spcPct val="80000"/>
              </a:lnSpc>
              <a:spcBef>
                <a:spcPct val="0"/>
              </a:spcBef>
            </a:pPr>
            <a:r>
              <a:rPr lang="en-US" altLang="en-US" sz="800"/>
              <a:t>       professional development activities with, at minimum, annual documentation of   </a:t>
            </a:r>
          </a:p>
          <a:p>
            <a:pPr eaLnBrk="1" hangingPunct="1">
              <a:lnSpc>
                <a:spcPct val="80000"/>
              </a:lnSpc>
              <a:spcBef>
                <a:spcPct val="0"/>
              </a:spcBef>
            </a:pPr>
            <a:r>
              <a:rPr lang="en-US" altLang="en-US" sz="800"/>
              <a:t>       professional development activities.  These activities include continuing education  </a:t>
            </a:r>
          </a:p>
          <a:p>
            <a:pPr eaLnBrk="1" hangingPunct="1">
              <a:lnSpc>
                <a:spcPct val="80000"/>
              </a:lnSpc>
              <a:spcBef>
                <a:spcPct val="0"/>
              </a:spcBef>
            </a:pPr>
            <a:r>
              <a:rPr lang="en-US" altLang="en-US" sz="800"/>
              <a:t>       coursework, publications, presentations, clinical instruction, or teaching.</a:t>
            </a:r>
          </a:p>
          <a:p>
            <a:pPr eaLnBrk="1" hangingPunct="1">
              <a:lnSpc>
                <a:spcPct val="80000"/>
              </a:lnSpc>
              <a:spcBef>
                <a:spcPct val="0"/>
              </a:spcBef>
            </a:pPr>
            <a:r>
              <a:rPr lang="en-US" altLang="en-US" sz="800" b="1"/>
              <a:t> </a:t>
            </a:r>
            <a:endParaRPr lang="en-US" altLang="en-US" sz="800"/>
          </a:p>
          <a:p>
            <a:pPr eaLnBrk="1" hangingPunct="1">
              <a:lnSpc>
                <a:spcPct val="80000"/>
              </a:lnSpc>
              <a:spcBef>
                <a:spcPct val="0"/>
              </a:spcBef>
            </a:pPr>
            <a:endParaRPr lang="en-US" altLang="en-US" sz="800"/>
          </a:p>
        </p:txBody>
      </p:sp>
      <p:sp>
        <p:nvSpPr>
          <p:cNvPr id="33795" name="Slide Number Placeholder 3">
            <a:extLst>
              <a:ext uri="{FF2B5EF4-FFF2-40B4-BE49-F238E27FC236}">
                <a16:creationId xmlns:a16="http://schemas.microsoft.com/office/drawing/2014/main" id="{4FF111C3-88EC-4AF4-9DBF-3521ADEBF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4492DEDC-0346-4932-8A09-877D8F1AD051}" type="slidenum">
              <a:rPr lang="en-US" altLang="en-US">
                <a:latin typeface="Arial" panose="020B0604020202020204" pitchFamily="34" charset="0"/>
              </a:rPr>
              <a:pPr eaLnBrk="0" hangingPunct="0"/>
              <a:t>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D9B0861-2AAF-4B97-B069-CCE4130AFAF2}"/>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2966870-0B33-4B71-A2E0-F20748D83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b="1" u="sng"/>
              <a:t>Recommendations:</a:t>
            </a:r>
            <a:endParaRPr lang="en-US" altLang="en-US" sz="800"/>
          </a:p>
          <a:p>
            <a:pPr eaLnBrk="1" hangingPunct="1">
              <a:lnSpc>
                <a:spcPct val="80000"/>
              </a:lnSpc>
              <a:spcBef>
                <a:spcPct val="0"/>
              </a:spcBef>
            </a:pPr>
            <a:r>
              <a:rPr lang="en-US" altLang="en-US" sz="800"/>
              <a:t>1.      Demonstration of a certified specialist’s commitment to life-long learning should mimic the information captured in the current PDP.  </a:t>
            </a:r>
          </a:p>
          <a:p>
            <a:pPr eaLnBrk="1" hangingPunct="1">
              <a:lnSpc>
                <a:spcPct val="80000"/>
              </a:lnSpc>
              <a:spcBef>
                <a:spcPct val="0"/>
              </a:spcBef>
            </a:pPr>
            <a:r>
              <a:rPr lang="en-US" altLang="en-US" sz="800"/>
              <a:t>2.      The PDP current point system should not be continued in the new model.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 </a:t>
            </a:r>
          </a:p>
          <a:p>
            <a:pPr eaLnBrk="1" hangingPunct="1">
              <a:lnSpc>
                <a:spcPct val="80000"/>
              </a:lnSpc>
              <a:spcBef>
                <a:spcPct val="0"/>
              </a:spcBef>
            </a:pPr>
            <a:r>
              <a:rPr lang="en-US" altLang="en-US" sz="800"/>
              <a:t>3.      Recommend increased flexibility and more direct examples of what would be acceptable while maintaining the current categories for research and practice.</a:t>
            </a:r>
          </a:p>
          <a:p>
            <a:pPr eaLnBrk="1" hangingPunct="1">
              <a:lnSpc>
                <a:spcPct val="80000"/>
              </a:lnSpc>
              <a:spcBef>
                <a:spcPct val="0"/>
              </a:spcBef>
            </a:pPr>
            <a:r>
              <a:rPr lang="en-US" altLang="en-US" sz="800"/>
              <a:t>a.      Acceptable activities would need to go beyond simple attendance at continuing education workshops.  Activities should include: continuing education coursework, publications, presentations, clinical instruction, or teaching.  </a:t>
            </a:r>
          </a:p>
          <a:p>
            <a:pPr eaLnBrk="1" hangingPunct="1">
              <a:lnSpc>
                <a:spcPct val="80000"/>
              </a:lnSpc>
              <a:spcBef>
                <a:spcPct val="0"/>
              </a:spcBef>
            </a:pPr>
            <a:r>
              <a:rPr lang="en-US" altLang="en-US" sz="800"/>
              <a:t>4.      An individual must demonstrate how their participation in the various activities contributed in some way to the profession.  </a:t>
            </a:r>
          </a:p>
          <a:p>
            <a:pPr eaLnBrk="1" hangingPunct="1">
              <a:lnSpc>
                <a:spcPct val="80000"/>
              </a:lnSpc>
              <a:spcBef>
                <a:spcPct val="0"/>
              </a:spcBef>
            </a:pPr>
            <a:r>
              <a:rPr lang="en-US" altLang="en-US" sz="800"/>
              <a:t>5.      Documentation of activities should be submitted on an annual basis, covering multiple activities.  However, if special circumstances arise for candidates that prohibit an annual submission, it should be taken this into consideration and a extension or waiver for the year would be  appropriately granted. </a:t>
            </a:r>
          </a:p>
          <a:p>
            <a:pPr eaLnBrk="1" hangingPunct="1">
              <a:lnSpc>
                <a:spcPct val="80000"/>
              </a:lnSpc>
              <a:spcBef>
                <a:spcPct val="0"/>
              </a:spcBef>
            </a:pPr>
            <a:r>
              <a:rPr lang="en-US" altLang="en-US" sz="800"/>
              <a:t>6.      Staff will put together a proposed schedule, including activity areas to be covered by certified specialists, based on the current activity listings in specialty PDP summary worksheets.  </a:t>
            </a:r>
          </a:p>
          <a:p>
            <a:pPr eaLnBrk="1" hangingPunct="1">
              <a:lnSpc>
                <a:spcPct val="80000"/>
              </a:lnSpc>
              <a:spcBef>
                <a:spcPct val="0"/>
              </a:spcBef>
            </a:pPr>
            <a:r>
              <a:rPr lang="en-US" altLang="en-US" sz="800"/>
              <a:t>7.      Staff will continue to work with APTA’s IT Department to determine how best to secure a web-based system to track continuing competence in a specialty area.  </a:t>
            </a:r>
          </a:p>
          <a:p>
            <a:pPr eaLnBrk="1" hangingPunct="1">
              <a:lnSpc>
                <a:spcPct val="80000"/>
              </a:lnSpc>
              <a:spcBef>
                <a:spcPct val="0"/>
              </a:spcBef>
            </a:pPr>
            <a:r>
              <a:rPr lang="en-US" altLang="en-US" sz="800"/>
              <a:t>                                                  i.    The web-based system should provide an individual account tracking </a:t>
            </a:r>
          </a:p>
          <a:p>
            <a:pPr eaLnBrk="1" hangingPunct="1">
              <a:lnSpc>
                <a:spcPct val="80000"/>
              </a:lnSpc>
              <a:spcBef>
                <a:spcPct val="0"/>
              </a:spcBef>
            </a:pPr>
            <a:r>
              <a:rPr lang="en-US" altLang="en-US" sz="800"/>
              <a:t>mechanism for each specialist to record professional development activities during years 1-7 of their certification cycle. </a:t>
            </a:r>
          </a:p>
          <a:p>
            <a:pPr eaLnBrk="1" hangingPunct="1">
              <a:lnSpc>
                <a:spcPct val="80000"/>
              </a:lnSpc>
              <a:spcBef>
                <a:spcPct val="0"/>
              </a:spcBef>
            </a:pPr>
            <a:r>
              <a:rPr lang="en-US" altLang="en-US" sz="800"/>
              <a:t>                                                ii.      System should be a component of APTA’s Learning Center.  However, the </a:t>
            </a:r>
          </a:p>
          <a:p>
            <a:pPr eaLnBrk="1" hangingPunct="1">
              <a:lnSpc>
                <a:spcPct val="80000"/>
              </a:lnSpc>
              <a:spcBef>
                <a:spcPct val="0"/>
              </a:spcBef>
            </a:pPr>
            <a:r>
              <a:rPr lang="en-US" altLang="en-US" sz="800"/>
              <a:t>development of this module within the Learning Center is currently on hold.  Staff will continue to communicate with APTA’s Professional Development Committee to assure we are kept up-to-date on current timelines and developments.</a:t>
            </a:r>
          </a:p>
          <a:p>
            <a:pPr eaLnBrk="1" hangingPunct="1">
              <a:lnSpc>
                <a:spcPct val="80000"/>
              </a:lnSpc>
              <a:spcBef>
                <a:spcPct val="0"/>
              </a:spcBef>
            </a:pPr>
            <a:r>
              <a:rPr lang="en-US" altLang="en-US" sz="800"/>
              <a:t>8.      There is NOT an hour requirement in this area but the specialist must show evidence of </a:t>
            </a:r>
          </a:p>
          <a:p>
            <a:pPr eaLnBrk="1" hangingPunct="1">
              <a:lnSpc>
                <a:spcPct val="80000"/>
              </a:lnSpc>
              <a:spcBef>
                <a:spcPct val="0"/>
              </a:spcBef>
            </a:pPr>
            <a:r>
              <a:rPr lang="en-US" altLang="en-US" sz="800"/>
              <a:t>       professional development activities with, at minimum, annual documentation of   </a:t>
            </a:r>
          </a:p>
          <a:p>
            <a:pPr eaLnBrk="1" hangingPunct="1">
              <a:lnSpc>
                <a:spcPct val="80000"/>
              </a:lnSpc>
              <a:spcBef>
                <a:spcPct val="0"/>
              </a:spcBef>
            </a:pPr>
            <a:r>
              <a:rPr lang="en-US" altLang="en-US" sz="800"/>
              <a:t>       professional development activities.  These activities include continuing education  </a:t>
            </a:r>
          </a:p>
          <a:p>
            <a:pPr eaLnBrk="1" hangingPunct="1">
              <a:lnSpc>
                <a:spcPct val="80000"/>
              </a:lnSpc>
              <a:spcBef>
                <a:spcPct val="0"/>
              </a:spcBef>
            </a:pPr>
            <a:r>
              <a:rPr lang="en-US" altLang="en-US" sz="800"/>
              <a:t>       coursework, publications, presentations, clinical instruction, or teaching.</a:t>
            </a:r>
          </a:p>
          <a:p>
            <a:pPr eaLnBrk="1" hangingPunct="1">
              <a:lnSpc>
                <a:spcPct val="80000"/>
              </a:lnSpc>
              <a:spcBef>
                <a:spcPct val="0"/>
              </a:spcBef>
            </a:pPr>
            <a:r>
              <a:rPr lang="en-US" altLang="en-US" sz="800" b="1"/>
              <a:t> </a:t>
            </a:r>
            <a:endParaRPr lang="en-US" altLang="en-US" sz="800"/>
          </a:p>
          <a:p>
            <a:pPr eaLnBrk="1" hangingPunct="1">
              <a:lnSpc>
                <a:spcPct val="80000"/>
              </a:lnSpc>
              <a:spcBef>
                <a:spcPct val="0"/>
              </a:spcBef>
            </a:pPr>
            <a:endParaRPr lang="en-US" altLang="en-US" sz="800"/>
          </a:p>
        </p:txBody>
      </p:sp>
      <p:sp>
        <p:nvSpPr>
          <p:cNvPr id="35843" name="Slide Number Placeholder 3">
            <a:extLst>
              <a:ext uri="{FF2B5EF4-FFF2-40B4-BE49-F238E27FC236}">
                <a16:creationId xmlns:a16="http://schemas.microsoft.com/office/drawing/2014/main" id="{14C71961-3D59-478C-8425-DFA1341F2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CB149CEB-D52E-40B5-A409-CFF59978267A}" type="slidenum">
              <a:rPr lang="en-US" altLang="en-US">
                <a:latin typeface="Arial" panose="020B0604020202020204" pitchFamily="34" charset="0"/>
              </a:rPr>
              <a:pPr eaLnBrk="0" hangingPunct="0"/>
              <a:t>10</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B83EDE9-D2E0-4662-85C1-607EFE48EFBB}"/>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71B2FC73-A76C-4638-BC36-6D15E6CC8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800" dirty="0"/>
              <a:t> </a:t>
            </a:r>
          </a:p>
          <a:p>
            <a:pPr eaLnBrk="1" hangingPunct="1">
              <a:lnSpc>
                <a:spcPct val="80000"/>
              </a:lnSpc>
              <a:spcBef>
                <a:spcPct val="0"/>
              </a:spcBef>
            </a:pPr>
            <a:r>
              <a:rPr lang="en-US" altLang="en-US" sz="800" dirty="0"/>
              <a:t>3.      Recommend increased flexibility and more direct examples of what would be acceptable while maintaining the current categories for research and practice.</a:t>
            </a:r>
          </a:p>
          <a:p>
            <a:pPr eaLnBrk="1" hangingPunct="1">
              <a:lnSpc>
                <a:spcPct val="80000"/>
              </a:lnSpc>
              <a:spcBef>
                <a:spcPct val="0"/>
              </a:spcBef>
            </a:pPr>
            <a:r>
              <a:rPr lang="en-US" altLang="en-US" sz="800" dirty="0"/>
              <a:t>a.      Acceptable activities would need to go beyond simple attendance at continuing education workshops.  Activities should include: continuing education coursework, publications, presentations, clinical instruction, or teaching.  </a:t>
            </a:r>
          </a:p>
          <a:p>
            <a:pPr eaLnBrk="1" hangingPunct="1">
              <a:lnSpc>
                <a:spcPct val="80000"/>
              </a:lnSpc>
              <a:spcBef>
                <a:spcPct val="0"/>
              </a:spcBef>
            </a:pPr>
            <a:r>
              <a:rPr lang="en-US" altLang="en-US" sz="800" dirty="0"/>
              <a:t>4.      An individual must demonstrate how their participation in the various activities contributed in some way to the profession.  </a:t>
            </a:r>
          </a:p>
          <a:p>
            <a:pPr eaLnBrk="1" hangingPunct="1">
              <a:lnSpc>
                <a:spcPct val="80000"/>
              </a:lnSpc>
              <a:spcBef>
                <a:spcPct val="0"/>
              </a:spcBef>
            </a:pPr>
            <a:r>
              <a:rPr lang="en-US" altLang="en-US" sz="800" dirty="0"/>
              <a:t>5.      Documentation of activities should be submitted on an annual basis, covering multiple activities.  However, if special circumstances arise for candidates that prohibit an annual submission, it should be taken this into consideration and a extension or waiver for the year would be  appropriately granted. </a:t>
            </a:r>
          </a:p>
          <a:p>
            <a:pPr eaLnBrk="1" hangingPunct="1">
              <a:lnSpc>
                <a:spcPct val="80000"/>
              </a:lnSpc>
              <a:spcBef>
                <a:spcPct val="0"/>
              </a:spcBef>
            </a:pPr>
            <a:r>
              <a:rPr lang="en-US" altLang="en-US" sz="800" dirty="0"/>
              <a:t>6.      Staff will put together a proposed schedule, including activity areas to be covered by certified specialists, based on the current activity listings in specialty PDP summary worksheets.  </a:t>
            </a:r>
          </a:p>
          <a:p>
            <a:pPr eaLnBrk="1" hangingPunct="1">
              <a:lnSpc>
                <a:spcPct val="80000"/>
              </a:lnSpc>
              <a:spcBef>
                <a:spcPct val="0"/>
              </a:spcBef>
            </a:pPr>
            <a:r>
              <a:rPr lang="en-US" altLang="en-US" sz="800" dirty="0"/>
              <a:t>7.      Staff will continue to work with APTA’s IT Department to determine how best to secure a web-based system to track continuing competence in a specialty area.  </a:t>
            </a:r>
          </a:p>
          <a:p>
            <a:pPr eaLnBrk="1" hangingPunct="1">
              <a:lnSpc>
                <a:spcPct val="80000"/>
              </a:lnSpc>
              <a:spcBef>
                <a:spcPct val="0"/>
              </a:spcBef>
            </a:pPr>
            <a:r>
              <a:rPr lang="en-US" altLang="en-US" sz="800" dirty="0"/>
              <a:t>                                                  </a:t>
            </a:r>
            <a:r>
              <a:rPr lang="en-US" altLang="en-US" sz="800" dirty="0" err="1"/>
              <a:t>i</a:t>
            </a:r>
            <a:r>
              <a:rPr lang="en-US" altLang="en-US" sz="800" dirty="0"/>
              <a:t>.    The web-based system should provide an individual account tracking </a:t>
            </a:r>
          </a:p>
          <a:p>
            <a:pPr eaLnBrk="1" hangingPunct="1">
              <a:lnSpc>
                <a:spcPct val="80000"/>
              </a:lnSpc>
              <a:spcBef>
                <a:spcPct val="0"/>
              </a:spcBef>
            </a:pPr>
            <a:r>
              <a:rPr lang="en-US" altLang="en-US" sz="800" dirty="0"/>
              <a:t>mechanism for each specialist to record professional development activities during years 1-7 of their certification cycle. </a:t>
            </a:r>
          </a:p>
          <a:p>
            <a:pPr eaLnBrk="1" hangingPunct="1">
              <a:lnSpc>
                <a:spcPct val="80000"/>
              </a:lnSpc>
              <a:spcBef>
                <a:spcPct val="0"/>
              </a:spcBef>
            </a:pPr>
            <a:r>
              <a:rPr lang="en-US" altLang="en-US" sz="800" dirty="0"/>
              <a:t>                                                ii.      System should be a component of APTA’s Learning Center.  However, the </a:t>
            </a:r>
          </a:p>
          <a:p>
            <a:pPr eaLnBrk="1" hangingPunct="1">
              <a:lnSpc>
                <a:spcPct val="80000"/>
              </a:lnSpc>
              <a:spcBef>
                <a:spcPct val="0"/>
              </a:spcBef>
            </a:pPr>
            <a:r>
              <a:rPr lang="en-US" altLang="en-US" sz="800" dirty="0"/>
              <a:t>development of this module within the Learning Center is currently on hold.  Staff will continue to communicate with APTA’s Professional Development Committee to assure we are kept up-to-date on current timelines and developments.</a:t>
            </a:r>
          </a:p>
          <a:p>
            <a:pPr eaLnBrk="1" hangingPunct="1">
              <a:lnSpc>
                <a:spcPct val="80000"/>
              </a:lnSpc>
              <a:spcBef>
                <a:spcPct val="0"/>
              </a:spcBef>
            </a:pPr>
            <a:r>
              <a:rPr lang="en-US" altLang="en-US" sz="800" dirty="0"/>
              <a:t>8.      There is NOT an hour requirement in this area but the specialist must show evidence of </a:t>
            </a:r>
          </a:p>
          <a:p>
            <a:pPr eaLnBrk="1" hangingPunct="1">
              <a:lnSpc>
                <a:spcPct val="80000"/>
              </a:lnSpc>
              <a:spcBef>
                <a:spcPct val="0"/>
              </a:spcBef>
            </a:pPr>
            <a:r>
              <a:rPr lang="en-US" altLang="en-US" sz="800" dirty="0"/>
              <a:t>       professional development activities with, at minimum, annual documentation of   </a:t>
            </a:r>
          </a:p>
          <a:p>
            <a:pPr eaLnBrk="1" hangingPunct="1">
              <a:lnSpc>
                <a:spcPct val="80000"/>
              </a:lnSpc>
              <a:spcBef>
                <a:spcPct val="0"/>
              </a:spcBef>
            </a:pPr>
            <a:r>
              <a:rPr lang="en-US" altLang="en-US" sz="800" dirty="0"/>
              <a:t>       professional development activities.  These activities include continuing education  </a:t>
            </a:r>
          </a:p>
          <a:p>
            <a:pPr eaLnBrk="1" hangingPunct="1">
              <a:lnSpc>
                <a:spcPct val="80000"/>
              </a:lnSpc>
              <a:spcBef>
                <a:spcPct val="0"/>
              </a:spcBef>
            </a:pPr>
            <a:r>
              <a:rPr lang="en-US" altLang="en-US" sz="800" dirty="0"/>
              <a:t>       coursework, publications, presentations, clinical instruction, or teaching.</a:t>
            </a:r>
          </a:p>
          <a:p>
            <a:pPr eaLnBrk="1" hangingPunct="1">
              <a:lnSpc>
                <a:spcPct val="80000"/>
              </a:lnSpc>
              <a:spcBef>
                <a:spcPct val="0"/>
              </a:spcBef>
            </a:pPr>
            <a:r>
              <a:rPr lang="en-US" altLang="en-US" sz="800" b="1" dirty="0"/>
              <a:t> </a:t>
            </a:r>
            <a:endParaRPr lang="en-US" altLang="en-US" sz="800" dirty="0"/>
          </a:p>
          <a:p>
            <a:pPr eaLnBrk="1" hangingPunct="1">
              <a:lnSpc>
                <a:spcPct val="80000"/>
              </a:lnSpc>
              <a:spcBef>
                <a:spcPct val="0"/>
              </a:spcBef>
            </a:pPr>
            <a:endParaRPr lang="en-US" altLang="en-US" sz="800" dirty="0"/>
          </a:p>
        </p:txBody>
      </p:sp>
      <p:sp>
        <p:nvSpPr>
          <p:cNvPr id="37891" name="Slide Number Placeholder 3">
            <a:extLst>
              <a:ext uri="{FF2B5EF4-FFF2-40B4-BE49-F238E27FC236}">
                <a16:creationId xmlns:a16="http://schemas.microsoft.com/office/drawing/2014/main" id="{4ACA2D24-4464-4200-BCCB-CF2662042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0FE613B3-68AD-4BC6-B546-E7142BC00A97}" type="slidenum">
              <a:rPr lang="en-US" altLang="en-US">
                <a:latin typeface="Arial" panose="020B0604020202020204" pitchFamily="34" charset="0"/>
              </a:rPr>
              <a:pPr eaLnBrk="0" hangingPunct="0"/>
              <a:t>11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3C8F36D-3CB1-4FFE-BBB9-F033F7A04A7F}"/>
              </a:ext>
            </a:extLst>
          </p:cNvPr>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3B1F8C9-D527-4254-AB43-901BCA324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7" name="Slide Number Placeholder 3">
            <a:extLst>
              <a:ext uri="{FF2B5EF4-FFF2-40B4-BE49-F238E27FC236}">
                <a16:creationId xmlns:a16="http://schemas.microsoft.com/office/drawing/2014/main" id="{A337DC71-1C9E-44F6-82D4-79A6EFCEA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794FB387-8068-4071-B50D-A91BF3AB44DF}" type="slidenum">
              <a:rPr lang="en-US" altLang="en-US">
                <a:latin typeface="Arial" panose="020B0604020202020204" pitchFamily="34" charset="0"/>
              </a:rPr>
              <a:pPr eaLnBrk="0" hangingPunct="0"/>
              <a:t>12</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C1C0E1D9-1F01-684B-B33C-1BC3A045DC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Tree>
    <p:extLst>
      <p:ext uri="{BB962C8B-B14F-4D97-AF65-F5344CB8AC3E}">
        <p14:creationId xmlns:p14="http://schemas.microsoft.com/office/powerpoint/2010/main" val="14734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dirty="0"/>
              <a:t>Click to edit Master title style</a:t>
            </a:r>
          </a:p>
        </p:txBody>
      </p:sp>
      <p:pic>
        <p:nvPicPr>
          <p:cNvPr id="5" name="Picture 4">
            <a:extLst>
              <a:ext uri="{FF2B5EF4-FFF2-40B4-BE49-F238E27FC236}">
                <a16:creationId xmlns:a16="http://schemas.microsoft.com/office/drawing/2014/main" id="{DDCA960D-414E-5A43-92A5-A7B991006FF4}"/>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235782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ADA268B-DC22-0144-A3FF-360F61A2F84A}"/>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248266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dirty="0"/>
              <a:t>Click to edit Master title style</a:t>
            </a:r>
          </a:p>
        </p:txBody>
      </p:sp>
      <p:pic>
        <p:nvPicPr>
          <p:cNvPr id="4" name="Picture 3">
            <a:extLst>
              <a:ext uri="{FF2B5EF4-FFF2-40B4-BE49-F238E27FC236}">
                <a16:creationId xmlns:a16="http://schemas.microsoft.com/office/drawing/2014/main" id="{2E3E2FE6-95E6-C64E-8D4A-63E86D3073ED}"/>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238186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92F07-924F-0444-9903-A1CB0A07E0D8}"/>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268125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7B9EC8C-6E42-234B-952F-F06F98C765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8118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72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00DC3166-D784-754D-BBDE-5D9F252310ED}"/>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282966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21757C7-7AC3-CE4E-9E80-A562BD2CE5E4}"/>
                  </a:ext>
                </a:extLst>
              </p14:cNvPr>
              <p14:cNvContentPartPr/>
              <p14:nvPr userDrawn="1"/>
            </p14:nvContentPartPr>
            <p14:xfrm>
              <a:off x="1562449" y="1770578"/>
              <a:ext cx="8280" cy="1080"/>
            </p14:xfrm>
          </p:contentPart>
        </mc:Choice>
        <mc:Fallback xmlns="">
          <p:pic>
            <p:nvPicPr>
              <p:cNvPr id="4" name="Ink 3">
                <a:extLst>
                  <a:ext uri="{FF2B5EF4-FFF2-40B4-BE49-F238E27FC236}">
                    <a16:creationId xmlns:a16="http://schemas.microsoft.com/office/drawing/2014/main" id="{E21757C7-7AC3-CE4E-9E80-A562BD2CE5E4}"/>
                  </a:ext>
                </a:extLst>
              </p:cNvPr>
              <p:cNvPicPr/>
              <p:nvPr/>
            </p:nvPicPr>
            <p:blipFill>
              <a:blip r:embed="rId4"/>
              <a:stretch>
                <a:fillRect/>
              </a:stretch>
            </p:blipFill>
            <p:spPr>
              <a:xfrm>
                <a:off x="1553449" y="1761578"/>
                <a:ext cx="25920" cy="18720"/>
              </a:xfrm>
              <a:prstGeom prst="rect">
                <a:avLst/>
              </a:prstGeom>
            </p:spPr>
          </p:pic>
        </mc:Fallback>
      </mc:AlternateContent>
      <p:pic>
        <p:nvPicPr>
          <p:cNvPr id="7" name="Picture 6">
            <a:extLst>
              <a:ext uri="{FF2B5EF4-FFF2-40B4-BE49-F238E27FC236}">
                <a16:creationId xmlns:a16="http://schemas.microsoft.com/office/drawing/2014/main" id="{084CF964-3EEF-F44D-80DC-7C23324D10A6}"/>
              </a:ext>
            </a:extLst>
          </p:cNvPr>
          <p:cNvPicPr>
            <a:picLocks noChangeAspect="1"/>
          </p:cNvPicPr>
          <p:nvPr userDrawn="1"/>
        </p:nvPicPr>
        <p:blipFill rotWithShape="1">
          <a:blip r:embed="rId5"/>
          <a:srcRect t="91754"/>
          <a:stretch/>
        </p:blipFill>
        <p:spPr>
          <a:xfrm>
            <a:off x="0" y="6292516"/>
            <a:ext cx="12192000" cy="565484"/>
          </a:xfrm>
          <a:prstGeom prst="rect">
            <a:avLst/>
          </a:prstGeom>
        </p:spPr>
      </p:pic>
    </p:spTree>
    <p:extLst>
      <p:ext uri="{BB962C8B-B14F-4D97-AF65-F5344CB8AC3E}">
        <p14:creationId xmlns:p14="http://schemas.microsoft.com/office/powerpoint/2010/main" val="121440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632F5CFE-EB7C-D44F-8402-DF82DE0EC7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73737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83EDA6C-115E-D244-88DA-D6B2DEC812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330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AAB053D7-BA17-2841-A6F6-6791B68B822E}"/>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36418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pic>
        <p:nvPicPr>
          <p:cNvPr id="8" name="Picture 7">
            <a:extLst>
              <a:ext uri="{FF2B5EF4-FFF2-40B4-BE49-F238E27FC236}">
                <a16:creationId xmlns:a16="http://schemas.microsoft.com/office/drawing/2014/main" id="{11FD6B71-0946-7C47-9861-4F9D1D51EA53}"/>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42109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262DFE43-85E4-AD42-BE3C-508DA492FA97}"/>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338906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dirty="0"/>
              <a:t>Click to edit Master title style</a:t>
            </a:r>
          </a:p>
        </p:txBody>
      </p:sp>
      <p:pic>
        <p:nvPicPr>
          <p:cNvPr id="5" name="Picture 4">
            <a:extLst>
              <a:ext uri="{FF2B5EF4-FFF2-40B4-BE49-F238E27FC236}">
                <a16:creationId xmlns:a16="http://schemas.microsoft.com/office/drawing/2014/main" id="{D8BA85EB-3BBB-BC4C-828F-602AC96F1786}"/>
              </a:ext>
            </a:extLst>
          </p:cNvPr>
          <p:cNvPicPr>
            <a:picLocks noChangeAspect="1"/>
          </p:cNvPicPr>
          <p:nvPr userDrawn="1"/>
        </p:nvPicPr>
        <p:blipFill rotWithShape="1">
          <a:blip r:embed="rId2"/>
          <a:srcRect t="91754"/>
          <a:stretch/>
        </p:blipFill>
        <p:spPr>
          <a:xfrm>
            <a:off x="0" y="6292516"/>
            <a:ext cx="12192000" cy="565484"/>
          </a:xfrm>
          <a:prstGeom prst="rect">
            <a:avLst/>
          </a:prstGeom>
        </p:spPr>
      </p:pic>
    </p:spTree>
    <p:extLst>
      <p:ext uri="{BB962C8B-B14F-4D97-AF65-F5344CB8AC3E}">
        <p14:creationId xmlns:p14="http://schemas.microsoft.com/office/powerpoint/2010/main" val="368216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08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61" r:id="rId5"/>
    <p:sldLayoutId id="2147483652" r:id="rId6"/>
    <p:sldLayoutId id="2147483658" r:id="rId7"/>
    <p:sldLayoutId id="2147483659" r:id="rId8"/>
    <p:sldLayoutId id="2147483654" r:id="rId9"/>
    <p:sldLayoutId id="2147483662" r:id="rId10"/>
    <p:sldLayoutId id="2147483665" r:id="rId11"/>
    <p:sldLayoutId id="2147483660" r:id="rId12"/>
    <p:sldLayoutId id="2147483655" r:id="rId13"/>
    <p:sldLayoutId id="2147483664" r:id="rId14"/>
    <p:sldLayoutId id="2147483666" r:id="rId15"/>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abptsportal.apt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bptsportal.apt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bptsportal.apt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mailto:membersuccess@apt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pecialization.apt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bptsportal.apt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pec-recert@apta.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specialization.apt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4261-4D17-8B4E-A950-786C7BE80D49}"/>
              </a:ext>
            </a:extLst>
          </p:cNvPr>
          <p:cNvSpPr>
            <a:spLocks noGrp="1"/>
          </p:cNvSpPr>
          <p:nvPr>
            <p:ph type="ctrTitle"/>
          </p:nvPr>
        </p:nvSpPr>
        <p:spPr/>
        <p:txBody>
          <a:bodyPr>
            <a:normAutofit fontScale="90000"/>
          </a:bodyPr>
          <a:lstStyle/>
          <a:p>
            <a:r>
              <a:rPr lang="en-US" altLang="en-US" sz="3600" dirty="0">
                <a:latin typeface="Arial" panose="020B0604020202020204" pitchFamily="34" charset="0"/>
                <a:cs typeface="Arial" panose="020B0604020202020204" pitchFamily="34" charset="0"/>
              </a:rPr>
              <a:t>ENHANCING PROFESSIONAL DEVELOPMENT THROUGH</a:t>
            </a:r>
            <a:br>
              <a:rPr lang="en-US" altLang="en-US" sz="3600" dirty="0">
                <a:latin typeface="Arial" panose="020B0604020202020204" pitchFamily="34" charset="0"/>
                <a:cs typeface="Arial" panose="020B0604020202020204" pitchFamily="34" charset="0"/>
              </a:rPr>
            </a:br>
            <a:r>
              <a:rPr lang="en-US" altLang="en-US" dirty="0"/>
              <a:t>N</a:t>
            </a:r>
            <a:r>
              <a:rPr lang="en-US" altLang="en-US" sz="3600" dirty="0">
                <a:latin typeface="Arial" panose="020B0604020202020204" pitchFamily="34" charset="0"/>
                <a:cs typeface="Arial" panose="020B0604020202020204" pitchFamily="34" charset="0"/>
              </a:rPr>
              <a:t>EW MODEL OF MAINTENANCE OF SPECIALIST CERTIFICATION</a:t>
            </a:r>
            <a:endParaRPr lang="en-US" dirty="0"/>
          </a:p>
        </p:txBody>
      </p:sp>
      <p:sp>
        <p:nvSpPr>
          <p:cNvPr id="3" name="Subtitle 2">
            <a:extLst>
              <a:ext uri="{FF2B5EF4-FFF2-40B4-BE49-F238E27FC236}">
                <a16:creationId xmlns:a16="http://schemas.microsoft.com/office/drawing/2014/main" id="{B1BE2797-4FEB-E740-9069-FDBFDF22CE0E}"/>
              </a:ext>
            </a:extLst>
          </p:cNvPr>
          <p:cNvSpPr>
            <a:spLocks noGrp="1"/>
          </p:cNvSpPr>
          <p:nvPr>
            <p:ph type="subTitle" idx="1"/>
          </p:nvPr>
        </p:nvSpPr>
        <p:spPr/>
        <p:txBody>
          <a:bodyPr/>
          <a:lstStyle/>
          <a:p>
            <a:r>
              <a:rPr lang="en-US" dirty="0"/>
              <a:t>Feb. 23, 2023</a:t>
            </a:r>
          </a:p>
        </p:txBody>
      </p:sp>
    </p:spTree>
    <p:extLst>
      <p:ext uri="{BB962C8B-B14F-4D97-AF65-F5344CB8AC3E}">
        <p14:creationId xmlns:p14="http://schemas.microsoft.com/office/powerpoint/2010/main" val="74661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EC14175-ABFA-4471-9F0C-E1F5279ADF0F}"/>
              </a:ext>
            </a:extLst>
          </p:cNvPr>
          <p:cNvSpPr>
            <a:spLocks noGrp="1"/>
          </p:cNvSpPr>
          <p:nvPr>
            <p:ph type="title"/>
          </p:nvPr>
        </p:nvSpPr>
        <p:spPr>
          <a:xfrm>
            <a:off x="496888" y="63500"/>
            <a:ext cx="11082337" cy="844550"/>
          </a:xfrm>
        </p:spPr>
        <p:txBody>
          <a:bodyPr>
            <a:normAutofit/>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graphicFrame>
        <p:nvGraphicFramePr>
          <p:cNvPr id="2" name="Table 1">
            <a:extLst>
              <a:ext uri="{FF2B5EF4-FFF2-40B4-BE49-F238E27FC236}">
                <a16:creationId xmlns:a16="http://schemas.microsoft.com/office/drawing/2014/main" id="{125E7FEB-3878-7F48-A856-CCE1EADCEBF8}"/>
              </a:ext>
            </a:extLst>
          </p:cNvPr>
          <p:cNvGraphicFramePr>
            <a:graphicFrameLocks noGrp="1"/>
          </p:cNvGraphicFramePr>
          <p:nvPr/>
        </p:nvGraphicFramePr>
        <p:xfrm>
          <a:off x="503238" y="657225"/>
          <a:ext cx="11191874" cy="6727825"/>
        </p:xfrm>
        <a:graphic>
          <a:graphicData uri="http://schemas.openxmlformats.org/drawingml/2006/table">
            <a:tbl>
              <a:tblPr/>
              <a:tblGrid>
                <a:gridCol w="11191874">
                  <a:extLst>
                    <a:ext uri="{9D8B030D-6E8A-4147-A177-3AD203B41FA5}">
                      <a16:colId xmlns:a16="http://schemas.microsoft.com/office/drawing/2014/main" val="501208292"/>
                    </a:ext>
                  </a:extLst>
                </a:gridCol>
              </a:tblGrid>
              <a:tr h="714344">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608013" rtl="0" eaLnBrk="1" fontAlgn="base" latinLnBrk="0" hangingPunct="1">
                        <a:lnSpc>
                          <a:spcPct val="107000"/>
                        </a:lnSpc>
                        <a:spcBef>
                          <a:spcPts val="1500"/>
                        </a:spcBef>
                        <a:spcAft>
                          <a:spcPts val="750"/>
                        </a:spcAft>
                        <a:buClrTx/>
                        <a:buSzTx/>
                        <a:buFontTx/>
                        <a:buNone/>
                        <a:tabLst/>
                      </a:pPr>
                      <a:r>
                        <a:rPr kumimoji="0" lang="en-US" altLang="en-US" sz="2000" b="1" i="0" u="none" strike="noStrike" cap="none" normalizeH="0" baseline="0">
                          <a:ln>
                            <a:noFill/>
                          </a:ln>
                          <a:solidFill>
                            <a:srgbClr val="111111"/>
                          </a:solidFill>
                          <a:effectLst/>
                          <a:latin typeface="inherit" charset="0"/>
                          <a:ea typeface="Times New Roman" panose="02020603050405020304" pitchFamily="18" charset="0"/>
                        </a:rPr>
                        <a:t>Category 3</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08013"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9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2281" marR="62281" marT="62276" marB="62276" anchor="ctr" horzOverflow="overflow">
                    <a:lnL>
                      <a:noFill/>
                    </a:lnL>
                    <a:lnR>
                      <a:noFill/>
                    </a:lnR>
                    <a:lnT>
                      <a:noFill/>
                    </a:lnT>
                    <a:lnB>
                      <a:noFill/>
                    </a:lnB>
                    <a:lnTlToBr>
                      <a:noFill/>
                    </a:lnTlToBr>
                    <a:lnBlToTr>
                      <a:noFill/>
                    </a:lnBlToTr>
                    <a:solidFill>
                      <a:srgbClr val="D1A856"/>
                    </a:solidFill>
                  </a:tcPr>
                </a:tc>
                <a:extLst>
                  <a:ext uri="{0D108BD9-81ED-4DB2-BD59-A6C34878D82A}">
                    <a16:rowId xmlns:a16="http://schemas.microsoft.com/office/drawing/2014/main" val="1955646771"/>
                  </a:ext>
                </a:extLst>
              </a:tr>
              <a:tr h="4229243">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Professional Writing (Authorship/ Editorship)</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1"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(maximum of 5 credits cumulative across subcategories in each 3- year cycle)</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Peer-Reviewed Writing (each worth 3 MOSC credits):</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Book chapter</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Peer-reviewed journal article</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Editor (journal, book)</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Grant proposal, primary investigator or co-investigator (funded/unfunded)</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Case study or case report</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Home-study module</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Other</a:t>
                      </a: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Non-Peer Reviewed Writing (each worth 1 MOSC credit):</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Non-peer reviewed article/publication</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Reviews or commentaries</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Manuscript reviewer</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Abstract reviewer for professional conference</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Hooked on evidence</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Other</a:t>
                      </a: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76204" marR="76204" marT="76198" marB="76198"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06134670"/>
                  </a:ext>
                </a:extLst>
              </a:tr>
              <a:tr h="1784238">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81" marR="62281" marT="62276" marB="6227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3848548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4F4337B-4E07-4ED8-A256-AFF773F6D510}"/>
              </a:ext>
            </a:extLst>
          </p:cNvPr>
          <p:cNvSpPr>
            <a:spLocks noGrp="1"/>
          </p:cNvSpPr>
          <p:nvPr>
            <p:ph type="title"/>
          </p:nvPr>
        </p:nvSpPr>
        <p:spPr>
          <a:xfrm>
            <a:off x="496888" y="-184150"/>
            <a:ext cx="11082337" cy="1143000"/>
          </a:xfrm>
        </p:spPr>
        <p:txBody>
          <a:bodyPr/>
          <a:lstStyle/>
          <a:p>
            <a:pPr eaLnBrk="1" hangingPunct="1"/>
            <a:br>
              <a:rPr lang="en-US" altLang="en-US" sz="2000"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Minimum Eligibility Requirements of MOSC </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sp>
        <p:nvSpPr>
          <p:cNvPr id="57346" name="Content Placeholder 2">
            <a:extLst>
              <a:ext uri="{FF2B5EF4-FFF2-40B4-BE49-F238E27FC236}">
                <a16:creationId xmlns:a16="http://schemas.microsoft.com/office/drawing/2014/main" id="{6D0609ED-7D88-DA4F-8576-3D8B6219F192}"/>
              </a:ext>
            </a:extLst>
          </p:cNvPr>
          <p:cNvSpPr>
            <a:spLocks noGrp="1"/>
          </p:cNvSpPr>
          <p:nvPr>
            <p:ph idx="1"/>
          </p:nvPr>
        </p:nvSpPr>
        <p:spPr>
          <a:xfrm>
            <a:off x="527050" y="685800"/>
            <a:ext cx="11264900" cy="5889625"/>
          </a:xfrm>
        </p:spPr>
        <p:txBody>
          <a:bodyPr rtlCol="0">
            <a:normAutofit/>
          </a:bodyPr>
          <a:lstStyle/>
          <a:p>
            <a:pPr marL="0" indent="0" defTabSz="609585" eaLnBrk="1" fontAlgn="auto" hangingPunct="1">
              <a:spcAft>
                <a:spcPts val="600"/>
              </a:spcAft>
              <a:buFont typeface="Arial"/>
              <a:buNone/>
              <a:defRPr/>
            </a:pPr>
            <a:r>
              <a:rPr lang="en-US" dirty="0">
                <a:latin typeface="+mj-lt"/>
                <a:ea typeface="ＭＳ Ｐゴシック" charset="0"/>
              </a:rPr>
              <a:t>Commitment to Life-Long Learning through Professional Development</a:t>
            </a:r>
          </a:p>
          <a:p>
            <a:pPr marL="457189" indent="-457189" defTabSz="609585" eaLnBrk="1" fontAlgn="auto" hangingPunct="1">
              <a:spcAft>
                <a:spcPts val="0"/>
              </a:spcAft>
              <a:buFont typeface="Arial"/>
              <a:buChar char="•"/>
              <a:defRPr/>
            </a:pPr>
            <a:endParaRPr lang="en-US" sz="2400" dirty="0">
              <a:latin typeface="Verdana" charset="0"/>
              <a:ea typeface="ＭＳ Ｐゴシック" charset="0"/>
            </a:endParaRPr>
          </a:p>
        </p:txBody>
      </p:sp>
      <p:pic>
        <p:nvPicPr>
          <p:cNvPr id="3" name="Picture 2">
            <a:extLst>
              <a:ext uri="{FF2B5EF4-FFF2-40B4-BE49-F238E27FC236}">
                <a16:creationId xmlns:a16="http://schemas.microsoft.com/office/drawing/2014/main" id="{988DF370-8A0D-486A-AADA-4E116C37D293}"/>
              </a:ext>
            </a:extLst>
          </p:cNvPr>
          <p:cNvPicPr>
            <a:picLocks noChangeAspect="1"/>
          </p:cNvPicPr>
          <p:nvPr/>
        </p:nvPicPr>
        <p:blipFill>
          <a:blip r:embed="rId3"/>
          <a:stretch>
            <a:fillRect/>
          </a:stretch>
        </p:blipFill>
        <p:spPr>
          <a:xfrm>
            <a:off x="1274435" y="1166828"/>
            <a:ext cx="8854854" cy="51491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D444FBF-54AE-4782-87DA-27C2FE79845E}"/>
              </a:ext>
            </a:extLst>
          </p:cNvPr>
          <p:cNvSpPr>
            <a:spLocks noGrp="1"/>
          </p:cNvSpPr>
          <p:nvPr>
            <p:ph type="title"/>
          </p:nvPr>
        </p:nvSpPr>
        <p:spPr>
          <a:xfrm>
            <a:off x="147638" y="219075"/>
            <a:ext cx="11733212" cy="1600200"/>
          </a:xfrm>
        </p:spPr>
        <p:txBody>
          <a:bodyPr>
            <a:normAutofit/>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sp>
        <p:nvSpPr>
          <p:cNvPr id="61442" name="Content Placeholder 2">
            <a:extLst>
              <a:ext uri="{FF2B5EF4-FFF2-40B4-BE49-F238E27FC236}">
                <a16:creationId xmlns:a16="http://schemas.microsoft.com/office/drawing/2014/main" id="{260FE5E4-CB0B-214B-BD24-5B22A0FAD7C6}"/>
              </a:ext>
            </a:extLst>
          </p:cNvPr>
          <p:cNvSpPr>
            <a:spLocks noGrp="1"/>
          </p:cNvSpPr>
          <p:nvPr>
            <p:ph idx="1"/>
          </p:nvPr>
        </p:nvSpPr>
        <p:spPr>
          <a:xfrm>
            <a:off x="409576" y="829559"/>
            <a:ext cx="11258550" cy="5269583"/>
          </a:xfrm>
        </p:spPr>
        <p:txBody>
          <a:bodyPr rtlCol="0">
            <a:normAutofit fontScale="92500" lnSpcReduction="20000"/>
          </a:bodyPr>
          <a:lstStyle/>
          <a:p>
            <a:pPr eaLnBrk="1" hangingPunct="1"/>
            <a:r>
              <a:rPr lang="en-US" altLang="en-US" b="1" dirty="0">
                <a:latin typeface="+mn-lt"/>
                <a:cs typeface="Arial" panose="020B0604020202020204" pitchFamily="34" charset="0"/>
              </a:rPr>
              <a:t>Practice Performance through Examples of Clinical Care and Clinical Reasoning</a:t>
            </a:r>
          </a:p>
          <a:p>
            <a:pPr lvl="1" eaLnBrk="1" hangingPunct="1"/>
            <a:r>
              <a:rPr lang="en-US" altLang="en-US" sz="2800" dirty="0">
                <a:latin typeface="+mn-lt"/>
                <a:ea typeface="MS PGothic" panose="020B0600070205080204" pitchFamily="34" charset="-128"/>
                <a:cs typeface="Arial" panose="020B0604020202020204" pitchFamily="34" charset="0"/>
              </a:rPr>
              <a:t>Online submission of one (1) Reflective Portfolio for each three (3) year submission period.</a:t>
            </a:r>
          </a:p>
          <a:p>
            <a:pPr lvl="1" eaLnBrk="1" hangingPunct="1"/>
            <a:r>
              <a:rPr lang="en-US" altLang="en-US" sz="2800" dirty="0">
                <a:latin typeface="+mn-lt"/>
                <a:ea typeface="MS PGothic" panose="020B0600070205080204" pitchFamily="34" charset="-128"/>
                <a:cs typeface="Arial" panose="020B0604020202020204" pitchFamily="34" charset="0"/>
              </a:rPr>
              <a:t>Demonstrate the clinical care and reasoning utilized and reflect how a patient case(s) has impacted practice. </a:t>
            </a:r>
          </a:p>
          <a:p>
            <a:pPr lvl="1" eaLnBrk="1" hangingPunct="1"/>
            <a:r>
              <a:rPr lang="en-US" altLang="en-US" sz="2800" dirty="0">
                <a:latin typeface="+mn-lt"/>
                <a:ea typeface="MS PGothic" panose="020B0600070205080204" pitchFamily="34" charset="-128"/>
                <a:cs typeface="Arial" panose="020B0604020202020204" pitchFamily="34" charset="0"/>
              </a:rPr>
              <a:t>Not scored but screened for completion of required information and reflection.</a:t>
            </a:r>
          </a:p>
          <a:p>
            <a:pPr lvl="1" eaLnBrk="1" hangingPunct="1"/>
            <a:r>
              <a:rPr lang="en-US" altLang="en-US" sz="2800" dirty="0">
                <a:latin typeface="+mn-lt"/>
                <a:ea typeface="MS PGothic" panose="020B0600070205080204" pitchFamily="34" charset="-128"/>
              </a:rPr>
              <a:t>Should be an actual patient case within the current three-year cycle window.</a:t>
            </a:r>
          </a:p>
          <a:p>
            <a:pPr lvl="1" eaLnBrk="1" hangingPunct="1"/>
            <a:r>
              <a:rPr lang="en-US" altLang="en-US" sz="2800" dirty="0">
                <a:latin typeface="+mn-lt"/>
                <a:ea typeface="MS PGothic" panose="020B0600070205080204" pitchFamily="34" charset="-128"/>
                <a:cs typeface="Arial" panose="020B0604020202020204" pitchFamily="34" charset="0"/>
              </a:rPr>
              <a:t>Specialists need only reflect on two sections of the case study. </a:t>
            </a:r>
          </a:p>
          <a:p>
            <a:pPr lvl="2"/>
            <a:r>
              <a:rPr lang="en-US" altLang="en-US" sz="2400" dirty="0">
                <a:latin typeface="+mn-lt"/>
                <a:ea typeface="MS PGothic" panose="020B0600070205080204" pitchFamily="34" charset="-128"/>
                <a:cs typeface="Arial" panose="020B0604020202020204" pitchFamily="34" charset="0"/>
              </a:rPr>
              <a:t>Optional sample reflective questions are provided for specialists to consider. This is not an exhaustive list and candidate are not responsible for addressing all or any of the samples provided)</a:t>
            </a:r>
          </a:p>
          <a:p>
            <a:pPr lvl="1" eaLnBrk="1" hangingPunct="1"/>
            <a:r>
              <a:rPr lang="en-US" altLang="en-US" sz="2800" dirty="0">
                <a:latin typeface="+mn-lt"/>
                <a:ea typeface="MS PGothic" panose="020B0600070205080204" pitchFamily="34" charset="-128"/>
                <a:cs typeface="Arial" panose="020B0604020202020204" pitchFamily="34" charset="0"/>
              </a:rPr>
              <a:t>There is not a word limit or reference limit.</a:t>
            </a:r>
          </a:p>
          <a:p>
            <a:pPr lvl="1" eaLnBrk="1" hangingPunct="1"/>
            <a:endParaRPr lang="en-US" altLang="en-US" sz="2800" dirty="0">
              <a:latin typeface="+mn-lt"/>
              <a:ea typeface="MS PGothic" panose="020B0600070205080204" pitchFamily="34" charset="-128"/>
              <a:cs typeface="Arial" panose="020B0604020202020204" pitchFamily="34" charset="0"/>
            </a:endParaRPr>
          </a:p>
          <a:p>
            <a:pPr marL="457189" indent="-457189" defTabSz="609585" eaLnBrk="1" fontAlgn="auto" hangingPunct="1">
              <a:spcAft>
                <a:spcPts val="0"/>
              </a:spcAft>
              <a:buFont typeface="Arial"/>
              <a:buChar char="•"/>
              <a:defRPr/>
            </a:pPr>
            <a:endParaRPr lang="en-US" dirty="0">
              <a:latin typeface="+mn-lt"/>
              <a:ea typeface="ＭＳ Ｐゴシック" charset="0"/>
            </a:endParaRPr>
          </a:p>
          <a:p>
            <a:pPr marL="457189" indent="-457189" defTabSz="609585" eaLnBrk="1" fontAlgn="auto" hangingPunct="1">
              <a:spcAft>
                <a:spcPts val="0"/>
              </a:spcAft>
              <a:buFont typeface="Arial"/>
              <a:buChar char="•"/>
              <a:defRPr/>
            </a:pPr>
            <a:endParaRPr lang="en-US" dirty="0">
              <a:latin typeface="+mn-lt"/>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D444FBF-54AE-4782-87DA-27C2FE79845E}"/>
              </a:ext>
            </a:extLst>
          </p:cNvPr>
          <p:cNvSpPr>
            <a:spLocks noGrp="1"/>
          </p:cNvSpPr>
          <p:nvPr>
            <p:ph type="title"/>
          </p:nvPr>
        </p:nvSpPr>
        <p:spPr>
          <a:xfrm>
            <a:off x="147638" y="219075"/>
            <a:ext cx="11733212" cy="1600200"/>
          </a:xfrm>
        </p:spPr>
        <p:txBody>
          <a:bodyPr>
            <a:normAutofit/>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sp>
        <p:nvSpPr>
          <p:cNvPr id="61442" name="Content Placeholder 2">
            <a:extLst>
              <a:ext uri="{FF2B5EF4-FFF2-40B4-BE49-F238E27FC236}">
                <a16:creationId xmlns:a16="http://schemas.microsoft.com/office/drawing/2014/main" id="{260FE5E4-CB0B-214B-BD24-5B22A0FAD7C6}"/>
              </a:ext>
            </a:extLst>
          </p:cNvPr>
          <p:cNvSpPr>
            <a:spLocks noGrp="1"/>
          </p:cNvSpPr>
          <p:nvPr>
            <p:ph idx="1"/>
          </p:nvPr>
        </p:nvSpPr>
        <p:spPr>
          <a:xfrm>
            <a:off x="409576" y="829559"/>
            <a:ext cx="11258550" cy="5269583"/>
          </a:xfrm>
        </p:spPr>
        <p:txBody>
          <a:bodyPr rtlCol="0">
            <a:normAutofit fontScale="77500" lnSpcReduction="20000"/>
          </a:bodyPr>
          <a:lstStyle/>
          <a:p>
            <a:pPr marL="0" indent="0" defTabSz="609585" eaLnBrk="1" fontAlgn="auto" hangingPunct="1">
              <a:spcAft>
                <a:spcPts val="0"/>
              </a:spcAft>
              <a:buNone/>
              <a:defRPr/>
            </a:pPr>
            <a:r>
              <a:rPr lang="en-US" b="1" dirty="0">
                <a:latin typeface="+mn-lt"/>
                <a:ea typeface="ＭＳ Ｐゴシック" charset="0"/>
              </a:rPr>
              <a:t>Cognitive Expertise through a Test of Knowledge in the Profession.</a:t>
            </a:r>
          </a:p>
          <a:p>
            <a:pPr marL="0" indent="0" defTabSz="609585" eaLnBrk="1" fontAlgn="auto" hangingPunct="1">
              <a:spcAft>
                <a:spcPts val="0"/>
              </a:spcAft>
              <a:buNone/>
              <a:defRPr/>
            </a:pPr>
            <a:endParaRPr lang="en-US" b="1" dirty="0">
              <a:latin typeface="+mn-lt"/>
              <a:ea typeface="ＭＳ Ｐゴシック" charset="0"/>
            </a:endParaRPr>
          </a:p>
          <a:p>
            <a:pPr marL="457189" indent="-457189" defTabSz="609585">
              <a:spcAft>
                <a:spcPts val="0"/>
              </a:spcAft>
              <a:buFont typeface="Arial"/>
              <a:buChar char="•"/>
              <a:defRPr/>
            </a:pPr>
            <a:r>
              <a:rPr lang="en-US" dirty="0">
                <a:latin typeface="+mn-lt"/>
                <a:ea typeface="ＭＳ Ｐゴシック" charset="0"/>
              </a:rPr>
              <a:t>The goal of the exam, and maintenance program generally, is to facilitate continued competence, and designed to educate and enrich the clinician’s expertise in the specialty practice area.</a:t>
            </a:r>
          </a:p>
          <a:p>
            <a:pPr marL="457189" indent="-457189" defTabSz="609585">
              <a:spcAft>
                <a:spcPts val="0"/>
              </a:spcAft>
              <a:buFont typeface="Arial"/>
              <a:buChar char="•"/>
              <a:defRPr/>
            </a:pPr>
            <a:r>
              <a:rPr lang="en-US" dirty="0">
                <a:latin typeface="+mn-lt"/>
                <a:ea typeface="ＭＳ Ｐゴシック" charset="0"/>
              </a:rPr>
              <a:t>Each specialty recertification exam blueprint will be consistent to include the following 3 general categories:</a:t>
            </a:r>
          </a:p>
          <a:p>
            <a:pPr marL="457189" indent="-457189" defTabSz="609585">
              <a:spcAft>
                <a:spcPts val="0"/>
              </a:spcAft>
              <a:buFont typeface="Arial"/>
              <a:buChar char="•"/>
              <a:defRPr/>
            </a:pPr>
            <a:endParaRPr lang="en-US" dirty="0">
              <a:latin typeface="+mn-lt"/>
              <a:ea typeface="ＭＳ Ｐゴシック" charset="0"/>
            </a:endParaRPr>
          </a:p>
          <a:p>
            <a:pPr lvl="2" defTabSz="609585">
              <a:spcAft>
                <a:spcPts val="0"/>
              </a:spcAft>
              <a:buFont typeface="Courier New" panose="02070309020205020404" pitchFamily="49" charset="0"/>
              <a:buChar char="o"/>
              <a:defRPr/>
            </a:pPr>
            <a:r>
              <a:rPr lang="en-US" sz="2800" dirty="0">
                <a:latin typeface="+mn-lt"/>
                <a:ea typeface="ＭＳ Ｐゴシック" charset="0"/>
              </a:rPr>
              <a:t>Knowledge Areas</a:t>
            </a:r>
          </a:p>
          <a:p>
            <a:pPr lvl="2" defTabSz="609585">
              <a:spcAft>
                <a:spcPts val="0"/>
              </a:spcAft>
              <a:buFont typeface="Courier New" panose="02070309020205020404" pitchFamily="49" charset="0"/>
              <a:buChar char="o"/>
              <a:defRPr/>
            </a:pPr>
            <a:r>
              <a:rPr lang="en-US" sz="2800" dirty="0">
                <a:latin typeface="+mn-lt"/>
                <a:ea typeface="ＭＳ Ｐゴシック" charset="0"/>
              </a:rPr>
              <a:t>Professional Roles, Responsibilities and Values</a:t>
            </a:r>
          </a:p>
          <a:p>
            <a:pPr lvl="2" defTabSz="609585">
              <a:spcAft>
                <a:spcPts val="0"/>
              </a:spcAft>
              <a:buFont typeface="Courier New" panose="02070309020205020404" pitchFamily="49" charset="0"/>
              <a:buChar char="o"/>
              <a:defRPr/>
            </a:pPr>
            <a:r>
              <a:rPr lang="en-US" sz="2800" dirty="0">
                <a:latin typeface="+mn-lt"/>
                <a:ea typeface="ＭＳ Ｐゴシック" charset="0"/>
              </a:rPr>
              <a:t>Patient/Client Management</a:t>
            </a:r>
          </a:p>
          <a:p>
            <a:pPr marL="548640" lvl="2" indent="0" defTabSz="609585">
              <a:spcAft>
                <a:spcPts val="0"/>
              </a:spcAft>
              <a:buNone/>
              <a:defRPr/>
            </a:pPr>
            <a:endParaRPr lang="en-US" sz="2400" dirty="0">
              <a:latin typeface="+mn-lt"/>
              <a:ea typeface="ＭＳ Ｐゴシック" charset="0"/>
            </a:endParaRPr>
          </a:p>
          <a:p>
            <a:pPr marL="457189" indent="-457189" defTabSz="609585">
              <a:spcAft>
                <a:spcPts val="0"/>
              </a:spcAft>
              <a:buFont typeface="Arial"/>
              <a:buChar char="•"/>
              <a:defRPr/>
            </a:pPr>
            <a:r>
              <a:rPr lang="en-US" dirty="0">
                <a:latin typeface="+mn-lt"/>
                <a:ea typeface="ＭＳ Ｐゴシック" charset="0"/>
              </a:rPr>
              <a:t>Successful completion of requirements 1-3 at each three (3) year submission period are pre-requisites for year 10 recertification exam.</a:t>
            </a:r>
          </a:p>
          <a:p>
            <a:pPr marL="457189" indent="-457189" defTabSz="609585" eaLnBrk="1" fontAlgn="auto" hangingPunct="1">
              <a:spcAft>
                <a:spcPts val="0"/>
              </a:spcAft>
              <a:buFont typeface="Arial"/>
              <a:buChar char="•"/>
              <a:defRPr/>
            </a:pPr>
            <a:r>
              <a:rPr lang="en-US" dirty="0">
                <a:latin typeface="+mn-lt"/>
                <a:ea typeface="ＭＳ Ｐゴシック" charset="0"/>
              </a:rPr>
              <a:t>Non-proctored examination. Use of external resources and reference materials permitted.</a:t>
            </a:r>
          </a:p>
          <a:p>
            <a:pPr marL="457189" indent="-457189" defTabSz="609585" eaLnBrk="1" fontAlgn="auto" hangingPunct="1">
              <a:spcAft>
                <a:spcPts val="0"/>
              </a:spcAft>
              <a:buFont typeface="Arial"/>
              <a:buChar char="•"/>
              <a:defRPr/>
            </a:pPr>
            <a:r>
              <a:rPr lang="en-US" dirty="0">
                <a:latin typeface="+mn-lt"/>
                <a:ea typeface="ＭＳ Ｐゴシック" charset="0"/>
              </a:rPr>
              <a:t>Comprised of approximately 100 multiple choice items. </a:t>
            </a:r>
          </a:p>
          <a:p>
            <a:pPr marL="457189" indent="-457189" defTabSz="609585" eaLnBrk="1" fontAlgn="auto" hangingPunct="1">
              <a:spcAft>
                <a:spcPts val="0"/>
              </a:spcAft>
              <a:buFont typeface="Arial"/>
              <a:buChar char="•"/>
              <a:defRPr/>
            </a:pPr>
            <a:r>
              <a:rPr lang="en-US" dirty="0">
                <a:latin typeface="+mn-lt"/>
                <a:ea typeface="ＭＳ Ｐゴシック" charset="0"/>
              </a:rPr>
              <a:t>Required to complete a minimum of 25 questions per session block - within a 2-month period.</a:t>
            </a:r>
          </a:p>
          <a:p>
            <a:pPr marL="457189" indent="-457189" defTabSz="609585" eaLnBrk="1" fontAlgn="auto" hangingPunct="1">
              <a:spcAft>
                <a:spcPts val="0"/>
              </a:spcAft>
              <a:buFont typeface="Arial"/>
              <a:buChar char="•"/>
              <a:defRPr/>
            </a:pPr>
            <a:endParaRPr lang="en-US" dirty="0">
              <a:latin typeface="+mn-lt"/>
              <a:ea typeface="ＭＳ Ｐゴシック" charset="0"/>
            </a:endParaRPr>
          </a:p>
          <a:p>
            <a:pPr marL="457189" indent="-457189" defTabSz="609585" eaLnBrk="1" fontAlgn="auto" hangingPunct="1">
              <a:spcAft>
                <a:spcPts val="0"/>
              </a:spcAft>
              <a:buFont typeface="Arial"/>
              <a:buChar char="•"/>
              <a:defRPr/>
            </a:pPr>
            <a:endParaRPr lang="en-US" dirty="0">
              <a:latin typeface="+mn-lt"/>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p:txBody>
      </p:sp>
    </p:spTree>
    <p:extLst>
      <p:ext uri="{BB962C8B-B14F-4D97-AF65-F5344CB8AC3E}">
        <p14:creationId xmlns:p14="http://schemas.microsoft.com/office/powerpoint/2010/main" val="175500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D444FBF-54AE-4782-87DA-27C2FE79845E}"/>
              </a:ext>
            </a:extLst>
          </p:cNvPr>
          <p:cNvSpPr>
            <a:spLocks noGrp="1"/>
          </p:cNvSpPr>
          <p:nvPr>
            <p:ph type="title"/>
          </p:nvPr>
        </p:nvSpPr>
        <p:spPr>
          <a:xfrm>
            <a:off x="147638" y="219075"/>
            <a:ext cx="11733212" cy="1600200"/>
          </a:xfrm>
        </p:spPr>
        <p:txBody>
          <a:bodyPr>
            <a:normAutofit/>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sp>
        <p:nvSpPr>
          <p:cNvPr id="61442" name="Content Placeholder 2">
            <a:extLst>
              <a:ext uri="{FF2B5EF4-FFF2-40B4-BE49-F238E27FC236}">
                <a16:creationId xmlns:a16="http://schemas.microsoft.com/office/drawing/2014/main" id="{260FE5E4-CB0B-214B-BD24-5B22A0FAD7C6}"/>
              </a:ext>
            </a:extLst>
          </p:cNvPr>
          <p:cNvSpPr>
            <a:spLocks noGrp="1"/>
          </p:cNvSpPr>
          <p:nvPr>
            <p:ph idx="1"/>
          </p:nvPr>
        </p:nvSpPr>
        <p:spPr>
          <a:xfrm>
            <a:off x="409576" y="1009650"/>
            <a:ext cx="11258550" cy="4787900"/>
          </a:xfrm>
        </p:spPr>
        <p:txBody>
          <a:bodyPr rtlCol="0">
            <a:normAutofit/>
          </a:bodyPr>
          <a:lstStyle/>
          <a:p>
            <a:pPr marL="457189" indent="-457189" defTabSz="609585">
              <a:spcAft>
                <a:spcPts val="0"/>
              </a:spcAft>
              <a:buFont typeface="Arial"/>
              <a:buChar char="•"/>
              <a:defRPr/>
            </a:pPr>
            <a:r>
              <a:rPr lang="en-US" sz="2100" dirty="0">
                <a:latin typeface="+mn-lt"/>
                <a:ea typeface="ＭＳ Ｐゴシック" charset="0"/>
              </a:rPr>
              <a:t>Specialists will be permitted to take the next block of 25 questions immediately after completing a prior block - if they choose. However, the 2-month period dates do not change if an individual happens to start their 2nd, 3rd, or 4th block of items early.</a:t>
            </a:r>
          </a:p>
          <a:p>
            <a:pPr marL="457189" indent="-457189" defTabSz="609585" eaLnBrk="1" fontAlgn="auto" hangingPunct="1">
              <a:spcAft>
                <a:spcPts val="0"/>
              </a:spcAft>
              <a:buFont typeface="Arial"/>
              <a:buChar char="•"/>
              <a:defRPr/>
            </a:pPr>
            <a:r>
              <a:rPr lang="en-US" sz="2100" dirty="0">
                <a:latin typeface="+mn-lt"/>
                <a:ea typeface="ＭＳ Ｐゴシック" charset="0"/>
              </a:rPr>
              <a:t>Will be given up to 10 minutes to complete each item on the exam.</a:t>
            </a:r>
          </a:p>
          <a:p>
            <a:pPr marL="457189" indent="-457189" defTabSz="609585" eaLnBrk="1" fontAlgn="auto" hangingPunct="1">
              <a:spcAft>
                <a:spcPts val="0"/>
              </a:spcAft>
              <a:buFont typeface="Arial"/>
              <a:buChar char="•"/>
              <a:defRPr/>
            </a:pPr>
            <a:r>
              <a:rPr lang="en-US" sz="2100" dirty="0">
                <a:latin typeface="+mn-lt"/>
                <a:ea typeface="ＭＳ Ｐゴシック" charset="0"/>
              </a:rPr>
              <a:t>The 10-minute clock for each item will not start until the whole item vignette (including any graphics) is displayed to and reviewed by the examinee. There will be no video items included.</a:t>
            </a:r>
          </a:p>
          <a:p>
            <a:pPr marL="457189" indent="-457189" defTabSz="609585" eaLnBrk="1" fontAlgn="auto" hangingPunct="1">
              <a:spcAft>
                <a:spcPts val="0"/>
              </a:spcAft>
              <a:buFont typeface="Arial"/>
              <a:buChar char="•"/>
              <a:defRPr/>
            </a:pPr>
            <a:r>
              <a:rPr lang="en-US" sz="2100" dirty="0">
                <a:latin typeface="+mn-lt"/>
                <a:ea typeface="ＭＳ Ｐゴシック" charset="0"/>
              </a:rPr>
              <a:t>Will be granted the opportunity to request that provisions be made to account for “life-events” that might impede an examinee’s ability to complete any portion of the exam cycle in the 10th or 11th years.</a:t>
            </a:r>
          </a:p>
          <a:p>
            <a:pPr marL="457189" indent="-457189" defTabSz="609585" eaLnBrk="1" fontAlgn="auto" hangingPunct="1">
              <a:spcAft>
                <a:spcPts val="0"/>
              </a:spcAft>
              <a:buFont typeface="Arial"/>
              <a:buChar char="•"/>
              <a:defRPr/>
            </a:pPr>
            <a:r>
              <a:rPr lang="en-US" sz="2100" dirty="0">
                <a:latin typeface="+mn-lt"/>
                <a:ea typeface="ＭＳ Ｐゴシック" charset="0"/>
              </a:rPr>
              <a:t>A list of references by specialty area with preamble of preparatory intent will be made available online by specialty on the maintenance program website.</a:t>
            </a: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p:txBody>
      </p:sp>
    </p:spTree>
    <p:extLst>
      <p:ext uri="{BB962C8B-B14F-4D97-AF65-F5344CB8AC3E}">
        <p14:creationId xmlns:p14="http://schemas.microsoft.com/office/powerpoint/2010/main" val="321926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0">
            <a:extLst>
              <a:ext uri="{FF2B5EF4-FFF2-40B4-BE49-F238E27FC236}">
                <a16:creationId xmlns:a16="http://schemas.microsoft.com/office/drawing/2014/main" id="{AC5B1C6F-033B-487A-8379-2700FD44F269}"/>
              </a:ext>
            </a:extLst>
          </p:cNvPr>
          <p:cNvGrpSpPr>
            <a:grpSpLocks/>
          </p:cNvGrpSpPr>
          <p:nvPr/>
        </p:nvGrpSpPr>
        <p:grpSpPr bwMode="auto">
          <a:xfrm>
            <a:off x="6769100" y="4464050"/>
            <a:ext cx="5119688" cy="973138"/>
            <a:chOff x="-3" y="-508499"/>
            <a:chExt cx="5384803" cy="1719840"/>
          </a:xfrm>
        </p:grpSpPr>
        <p:sp>
          <p:nvSpPr>
            <p:cNvPr id="12" name="Up Arrow Callout 11">
              <a:extLst>
                <a:ext uri="{FF2B5EF4-FFF2-40B4-BE49-F238E27FC236}">
                  <a16:creationId xmlns:a16="http://schemas.microsoft.com/office/drawing/2014/main" id="{83D31211-0557-0441-9506-8D395001B2C1}"/>
                </a:ext>
              </a:extLst>
            </p:cNvPr>
            <p:cNvSpPr/>
            <p:nvPr/>
          </p:nvSpPr>
          <p:spPr>
            <a:xfrm rot="10800000">
              <a:off x="-3" y="-508499"/>
              <a:ext cx="5384803" cy="1719840"/>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Up Arrow Callout 4">
              <a:extLst>
                <a:ext uri="{FF2B5EF4-FFF2-40B4-BE49-F238E27FC236}">
                  <a16:creationId xmlns:a16="http://schemas.microsoft.com/office/drawing/2014/main" id="{A218E163-AF24-4945-BCED-4F3B2BEB7043}"/>
                </a:ext>
              </a:extLst>
            </p:cNvPr>
            <p:cNvSpPr/>
            <p:nvPr/>
          </p:nvSpPr>
          <p:spPr>
            <a:xfrm>
              <a:off x="-3" y="-365412"/>
              <a:ext cx="5384803" cy="603205"/>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algn="ctr" defTabSz="933450" eaLnBrk="1" fontAlgn="auto" hangingPunct="1">
                <a:lnSpc>
                  <a:spcPct val="90000"/>
                </a:lnSpc>
                <a:spcAft>
                  <a:spcPct val="35000"/>
                </a:spcAft>
                <a:defRPr/>
              </a:pPr>
              <a:r>
                <a:rPr lang="en-US" sz="2800" dirty="0"/>
                <a:t>25 Questions</a:t>
              </a:r>
            </a:p>
          </p:txBody>
        </p:sp>
      </p:grpSp>
      <p:sp>
        <p:nvSpPr>
          <p:cNvPr id="17" name="Down Arrow 16">
            <a:extLst>
              <a:ext uri="{FF2B5EF4-FFF2-40B4-BE49-F238E27FC236}">
                <a16:creationId xmlns:a16="http://schemas.microsoft.com/office/drawing/2014/main" id="{CD70B088-DBF8-3247-8563-8CE4D82420C7}"/>
              </a:ext>
            </a:extLst>
          </p:cNvPr>
          <p:cNvSpPr/>
          <p:nvPr/>
        </p:nvSpPr>
        <p:spPr>
          <a:xfrm>
            <a:off x="8951913" y="3995738"/>
            <a:ext cx="714375" cy="4921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011" name="Title 3">
            <a:extLst>
              <a:ext uri="{FF2B5EF4-FFF2-40B4-BE49-F238E27FC236}">
                <a16:creationId xmlns:a16="http://schemas.microsoft.com/office/drawing/2014/main" id="{628D3B4A-0ECC-401A-9AB9-3BC62BEB6122}"/>
              </a:ext>
            </a:extLst>
          </p:cNvPr>
          <p:cNvSpPr>
            <a:spLocks noGrp="1"/>
          </p:cNvSpPr>
          <p:nvPr>
            <p:ph type="title"/>
          </p:nvPr>
        </p:nvSpPr>
        <p:spPr>
          <a:xfrm>
            <a:off x="520700" y="273229"/>
            <a:ext cx="10972800" cy="1143001"/>
          </a:xfrm>
        </p:spPr>
        <p:txBody>
          <a:bodyPr/>
          <a:lstStyle/>
          <a:p>
            <a:pPr algn="l" eaLnBrk="1" hangingPunct="1"/>
            <a:r>
              <a:rPr lang="en-US" altLang="en-US" dirty="0">
                <a:latin typeface="Arial" panose="020B0604020202020204" pitchFamily="34" charset="0"/>
                <a:cs typeface="Arial" panose="020B0604020202020204" pitchFamily="34" charset="0"/>
              </a:rPr>
              <a:t>MOSC Year 10 Examination</a:t>
            </a:r>
          </a:p>
        </p:txBody>
      </p:sp>
      <p:pic>
        <p:nvPicPr>
          <p:cNvPr id="5" name="Content Placeholder 4">
            <a:extLst>
              <a:ext uri="{FF2B5EF4-FFF2-40B4-BE49-F238E27FC236}">
                <a16:creationId xmlns:a16="http://schemas.microsoft.com/office/drawing/2014/main" id="{E786EEEE-B8F9-4A24-A263-6C45D77F8C12}"/>
              </a:ext>
            </a:extLst>
          </p:cNvPr>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43700" y="266700"/>
            <a:ext cx="5054600" cy="3848100"/>
          </a:xfrm>
        </p:spPr>
      </p:pic>
      <p:pic>
        <p:nvPicPr>
          <p:cNvPr id="6" name="Content Placeholder 5">
            <a:extLst>
              <a:ext uri="{FF2B5EF4-FFF2-40B4-BE49-F238E27FC236}">
                <a16:creationId xmlns:a16="http://schemas.microsoft.com/office/drawing/2014/main" id="{5F7436A0-7157-4FB1-96ED-A523244C077F}"/>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700" y="711200"/>
            <a:ext cx="5334000" cy="4025900"/>
          </a:xfrm>
        </p:spPr>
      </p:pic>
      <p:sp>
        <p:nvSpPr>
          <p:cNvPr id="7" name="Rectangle 6">
            <a:extLst>
              <a:ext uri="{FF2B5EF4-FFF2-40B4-BE49-F238E27FC236}">
                <a16:creationId xmlns:a16="http://schemas.microsoft.com/office/drawing/2014/main" id="{03C08776-010F-C84A-AE92-7C3E17A6CD83}"/>
              </a:ext>
            </a:extLst>
          </p:cNvPr>
          <p:cNvSpPr/>
          <p:nvPr/>
        </p:nvSpPr>
        <p:spPr>
          <a:xfrm>
            <a:off x="1122095" y="3104979"/>
            <a:ext cx="3008695" cy="1015663"/>
          </a:xfrm>
          <a:prstGeom prst="rect">
            <a:avLst/>
          </a:prstGeom>
          <a:noFill/>
          <a:ln>
            <a:solidFill>
              <a:srgbClr val="C00000"/>
            </a:solid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r>
              <a:rPr lang="en-US" sz="2000" b="1" u="sng" dirty="0">
                <a:ln/>
                <a:solidFill>
                  <a:srgbClr val="000000"/>
                </a:solidFill>
                <a:latin typeface="+mn-lt"/>
                <a:ea typeface="+mn-ea"/>
              </a:rPr>
              <a:t>Cycle 3 Review</a:t>
            </a:r>
          </a:p>
          <a:p>
            <a:pPr algn="ctr" eaLnBrk="1" fontAlgn="auto" hangingPunct="1">
              <a:spcBef>
                <a:spcPts val="0"/>
              </a:spcBef>
              <a:spcAft>
                <a:spcPts val="0"/>
              </a:spcAft>
              <a:defRPr/>
            </a:pPr>
            <a:r>
              <a:rPr lang="en-US" sz="2000" b="1" dirty="0">
                <a:ln/>
                <a:solidFill>
                  <a:srgbClr val="000000"/>
                </a:solidFill>
                <a:latin typeface="+mn-lt"/>
                <a:ea typeface="+mn-ea"/>
              </a:rPr>
              <a:t>July 1</a:t>
            </a:r>
            <a:r>
              <a:rPr lang="en-US" sz="2000" b="1" baseline="30000" dirty="0">
                <a:ln/>
                <a:solidFill>
                  <a:srgbClr val="000000"/>
                </a:solidFill>
                <a:latin typeface="+mn-lt"/>
                <a:ea typeface="+mn-ea"/>
              </a:rPr>
              <a:t>st</a:t>
            </a:r>
            <a:r>
              <a:rPr lang="en-US" sz="2000" b="1" dirty="0">
                <a:ln/>
                <a:solidFill>
                  <a:srgbClr val="000000"/>
                </a:solidFill>
                <a:latin typeface="+mn-lt"/>
                <a:ea typeface="+mn-ea"/>
              </a:rPr>
              <a:t> to</a:t>
            </a:r>
          </a:p>
          <a:p>
            <a:pPr algn="ctr" eaLnBrk="1" fontAlgn="auto" hangingPunct="1">
              <a:spcBef>
                <a:spcPts val="0"/>
              </a:spcBef>
              <a:spcAft>
                <a:spcPts val="0"/>
              </a:spcAft>
              <a:defRPr/>
            </a:pPr>
            <a:r>
              <a:rPr lang="en-US" sz="2000" b="1" dirty="0">
                <a:ln/>
                <a:solidFill>
                  <a:srgbClr val="000000"/>
                </a:solidFill>
                <a:latin typeface="+mn-lt"/>
                <a:ea typeface="+mn-ea"/>
              </a:rPr>
              <a:t>August 31</a:t>
            </a:r>
          </a:p>
        </p:txBody>
      </p:sp>
      <p:grpSp>
        <p:nvGrpSpPr>
          <p:cNvPr id="43015" name="Group 13">
            <a:extLst>
              <a:ext uri="{FF2B5EF4-FFF2-40B4-BE49-F238E27FC236}">
                <a16:creationId xmlns:a16="http://schemas.microsoft.com/office/drawing/2014/main" id="{5BAF0973-ADF2-4B50-A102-AFCB3C0FB789}"/>
              </a:ext>
            </a:extLst>
          </p:cNvPr>
          <p:cNvGrpSpPr>
            <a:grpSpLocks/>
          </p:cNvGrpSpPr>
          <p:nvPr/>
        </p:nvGrpSpPr>
        <p:grpSpPr bwMode="auto">
          <a:xfrm>
            <a:off x="6757988" y="5383213"/>
            <a:ext cx="5164137" cy="447675"/>
            <a:chOff x="1346200" y="604463"/>
            <a:chExt cx="4038600" cy="514231"/>
          </a:xfrm>
        </p:grpSpPr>
        <p:sp>
          <p:nvSpPr>
            <p:cNvPr id="15" name="Rectangle 14">
              <a:extLst>
                <a:ext uri="{FF2B5EF4-FFF2-40B4-BE49-F238E27FC236}">
                  <a16:creationId xmlns:a16="http://schemas.microsoft.com/office/drawing/2014/main" id="{E452E536-9F59-7444-83A4-CD80D6A2C152}"/>
                </a:ext>
              </a:extLst>
            </p:cNvPr>
            <p:cNvSpPr/>
            <p:nvPr/>
          </p:nvSpPr>
          <p:spPr>
            <a:xfrm>
              <a:off x="1346200" y="604463"/>
              <a:ext cx="4038600" cy="51423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ectangle 15">
              <a:extLst>
                <a:ext uri="{FF2B5EF4-FFF2-40B4-BE49-F238E27FC236}">
                  <a16:creationId xmlns:a16="http://schemas.microsoft.com/office/drawing/2014/main" id="{395C3A20-C9E9-6F49-809F-ED90541CD1BE}"/>
                </a:ext>
              </a:extLst>
            </p:cNvPr>
            <p:cNvSpPr/>
            <p:nvPr/>
          </p:nvSpPr>
          <p:spPr>
            <a:xfrm>
              <a:off x="2117171" y="604463"/>
              <a:ext cx="2594736" cy="386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0472" tIns="39370" rIns="220472" bIns="39370" spcCol="1270" anchor="ctr"/>
            <a:lstStyle/>
            <a:p>
              <a:pPr algn="ctr" defTabSz="1377950" eaLnBrk="1" fontAlgn="auto" hangingPunct="1">
                <a:lnSpc>
                  <a:spcPct val="90000"/>
                </a:lnSpc>
                <a:spcAft>
                  <a:spcPct val="35000"/>
                </a:spcAft>
                <a:defRPr/>
              </a:pPr>
              <a:r>
                <a:rPr lang="en-US" sz="2400" dirty="0"/>
                <a:t>May thru June</a:t>
              </a:r>
            </a:p>
          </p:txBody>
        </p:sp>
      </p:grpSp>
      <p:sp>
        <p:nvSpPr>
          <p:cNvPr id="18" name="Rectangle 17">
            <a:extLst>
              <a:ext uri="{FF2B5EF4-FFF2-40B4-BE49-F238E27FC236}">
                <a16:creationId xmlns:a16="http://schemas.microsoft.com/office/drawing/2014/main" id="{918A4483-8497-8745-8E43-E84C4ADBA66D}"/>
              </a:ext>
            </a:extLst>
          </p:cNvPr>
          <p:cNvSpPr/>
          <p:nvPr/>
        </p:nvSpPr>
        <p:spPr>
          <a:xfrm>
            <a:off x="1072772" y="4426107"/>
            <a:ext cx="3095011" cy="1015663"/>
          </a:xfrm>
          <a:prstGeom prst="rect">
            <a:avLst/>
          </a:prstGeom>
          <a:noFill/>
          <a:ln>
            <a:solidFill>
              <a:srgbClr val="C00000"/>
            </a:solidFill>
          </a:ln>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r>
              <a:rPr lang="en-US" sz="2000" b="1" u="sng" dirty="0">
                <a:ln/>
                <a:solidFill>
                  <a:srgbClr val="000000"/>
                </a:solidFill>
                <a:latin typeface="+mn-lt"/>
                <a:ea typeface="+mn-ea"/>
              </a:rPr>
              <a:t>Cycle 4 Review</a:t>
            </a:r>
          </a:p>
          <a:p>
            <a:pPr algn="ctr" eaLnBrk="1" fontAlgn="auto" hangingPunct="1">
              <a:spcBef>
                <a:spcPts val="0"/>
              </a:spcBef>
              <a:spcAft>
                <a:spcPts val="0"/>
              </a:spcAft>
              <a:defRPr/>
            </a:pPr>
            <a:r>
              <a:rPr lang="en-US" sz="2000" b="1" dirty="0">
                <a:ln/>
                <a:solidFill>
                  <a:srgbClr val="000000"/>
                </a:solidFill>
                <a:latin typeface="+mn-lt"/>
                <a:ea typeface="+mn-ea"/>
              </a:rPr>
              <a:t>July 1</a:t>
            </a:r>
            <a:r>
              <a:rPr lang="en-US" sz="2000" b="1" baseline="30000" dirty="0">
                <a:ln/>
                <a:solidFill>
                  <a:srgbClr val="000000"/>
                </a:solidFill>
                <a:latin typeface="+mn-lt"/>
                <a:ea typeface="+mn-ea"/>
              </a:rPr>
              <a:t>st</a:t>
            </a:r>
            <a:r>
              <a:rPr lang="en-US" sz="2000" b="1" dirty="0">
                <a:ln/>
                <a:solidFill>
                  <a:srgbClr val="000000"/>
                </a:solidFill>
                <a:latin typeface="+mn-lt"/>
                <a:ea typeface="+mn-ea"/>
              </a:rPr>
              <a:t> to</a:t>
            </a:r>
          </a:p>
          <a:p>
            <a:pPr algn="ctr" eaLnBrk="1" fontAlgn="auto" hangingPunct="1">
              <a:spcBef>
                <a:spcPts val="0"/>
              </a:spcBef>
              <a:spcAft>
                <a:spcPts val="0"/>
              </a:spcAft>
              <a:defRPr/>
            </a:pPr>
            <a:r>
              <a:rPr lang="en-US" sz="2000" b="1" dirty="0">
                <a:ln/>
                <a:solidFill>
                  <a:srgbClr val="000000"/>
                </a:solidFill>
                <a:latin typeface="+mn-lt"/>
                <a:ea typeface="+mn-ea"/>
              </a:rPr>
              <a:t>September 30</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F0B7B67-03D8-624D-AEEE-7F30FA499263}"/>
              </a:ext>
            </a:extLst>
          </p:cNvPr>
          <p:cNvSpPr>
            <a:spLocks noGrp="1"/>
          </p:cNvSpPr>
          <p:nvPr>
            <p:ph type="title"/>
          </p:nvPr>
        </p:nvSpPr>
        <p:spPr>
          <a:xfrm>
            <a:off x="280988" y="74612"/>
            <a:ext cx="11082337" cy="1143000"/>
          </a:xfrm>
        </p:spPr>
        <p:txBody>
          <a:bodyPr rtlCol="0">
            <a:normAutofit fontScale="90000"/>
          </a:bodyPr>
          <a:lstStyle/>
          <a:p>
            <a:pPr defTabSz="609585" eaLnBrk="1" fontAlgn="auto" hangingPunct="1">
              <a:spcAft>
                <a:spcPts val="0"/>
              </a:spcAft>
              <a:defRPr/>
            </a:pPr>
            <a:r>
              <a:rPr lang="en-US" dirty="0">
                <a:ea typeface="ＭＳ Ｐゴシック" charset="0"/>
              </a:rPr>
              <a:t>Program Website</a:t>
            </a: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endParaRPr lang="en-US" dirty="0">
              <a:ea typeface="ＭＳ Ｐゴシック" charset="0"/>
            </a:endParaRPr>
          </a:p>
        </p:txBody>
      </p:sp>
      <p:sp>
        <p:nvSpPr>
          <p:cNvPr id="57346" name="Content Placeholder 2">
            <a:extLst>
              <a:ext uri="{FF2B5EF4-FFF2-40B4-BE49-F238E27FC236}">
                <a16:creationId xmlns:a16="http://schemas.microsoft.com/office/drawing/2014/main" id="{BAB88847-DDF3-CA46-BD85-32451FEFAA26}"/>
              </a:ext>
            </a:extLst>
          </p:cNvPr>
          <p:cNvSpPr>
            <a:spLocks noGrp="1"/>
          </p:cNvSpPr>
          <p:nvPr>
            <p:ph idx="1"/>
          </p:nvPr>
        </p:nvSpPr>
        <p:spPr>
          <a:xfrm>
            <a:off x="280988" y="476251"/>
            <a:ext cx="11630023" cy="5735638"/>
          </a:xfrm>
        </p:spPr>
        <p:txBody>
          <a:bodyPr rtlCol="0">
            <a:normAutofit/>
          </a:bodyPr>
          <a:lstStyle/>
          <a:p>
            <a:pPr marL="457189" indent="-457189" defTabSz="609585" eaLnBrk="1" fontAlgn="auto" hangingPunct="1">
              <a:spcAft>
                <a:spcPts val="0"/>
              </a:spcAft>
              <a:buFont typeface="Arial"/>
              <a:buChar char="•"/>
              <a:defRPr/>
            </a:pPr>
            <a:endParaRPr lang="en-US" sz="2400" dirty="0">
              <a:latin typeface="Verdana" charset="0"/>
              <a:ea typeface="ＭＳ Ｐゴシック" charset="0"/>
            </a:endParaRPr>
          </a:p>
          <a:p>
            <a:pPr marL="0" indent="0" defTabSz="609585" eaLnBrk="1" fontAlgn="auto" hangingPunct="1">
              <a:spcAft>
                <a:spcPts val="0"/>
              </a:spcAft>
              <a:buNone/>
              <a:defRPr/>
            </a:pPr>
            <a:r>
              <a:rPr lang="en-US" sz="2400" dirty="0">
                <a:latin typeface="Verdana" charset="0"/>
                <a:ea typeface="ＭＳ Ｐゴシック" charset="0"/>
              </a:rPr>
              <a:t>https://specialization.apta.org/</a:t>
            </a:r>
          </a:p>
        </p:txBody>
      </p:sp>
      <p:pic>
        <p:nvPicPr>
          <p:cNvPr id="4" name="Picture 3">
            <a:extLst>
              <a:ext uri="{FF2B5EF4-FFF2-40B4-BE49-F238E27FC236}">
                <a16:creationId xmlns:a16="http://schemas.microsoft.com/office/drawing/2014/main" id="{629C94A9-F5D6-7651-72E2-DDB431E2B533}"/>
              </a:ext>
            </a:extLst>
          </p:cNvPr>
          <p:cNvPicPr>
            <a:picLocks noChangeAspect="1"/>
          </p:cNvPicPr>
          <p:nvPr/>
        </p:nvPicPr>
        <p:blipFill>
          <a:blip r:embed="rId3"/>
          <a:stretch>
            <a:fillRect/>
          </a:stretch>
        </p:blipFill>
        <p:spPr>
          <a:xfrm>
            <a:off x="226302" y="1552478"/>
            <a:ext cx="10479212" cy="4753043"/>
          </a:xfrm>
          <a:prstGeom prst="rect">
            <a:avLst/>
          </a:prstGeom>
        </p:spPr>
      </p:pic>
      <p:cxnSp>
        <p:nvCxnSpPr>
          <p:cNvPr id="6" name="Straight Arrow Connector 5">
            <a:extLst>
              <a:ext uri="{FF2B5EF4-FFF2-40B4-BE49-F238E27FC236}">
                <a16:creationId xmlns:a16="http://schemas.microsoft.com/office/drawing/2014/main" id="{AC9ADACF-7A48-D93C-59CA-E036C202960D}"/>
              </a:ext>
            </a:extLst>
          </p:cNvPr>
          <p:cNvCxnSpPr/>
          <p:nvPr/>
        </p:nvCxnSpPr>
        <p:spPr>
          <a:xfrm flipH="1">
            <a:off x="5767754" y="1552478"/>
            <a:ext cx="900332" cy="8953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F0B7B67-03D8-624D-AEEE-7F30FA499263}"/>
              </a:ext>
            </a:extLst>
          </p:cNvPr>
          <p:cNvSpPr>
            <a:spLocks noGrp="1"/>
          </p:cNvSpPr>
          <p:nvPr>
            <p:ph type="title"/>
          </p:nvPr>
        </p:nvSpPr>
        <p:spPr>
          <a:xfrm>
            <a:off x="280988" y="74612"/>
            <a:ext cx="11082337" cy="1143000"/>
          </a:xfrm>
        </p:spPr>
        <p:txBody>
          <a:bodyPr rtlCol="0">
            <a:normAutofit fontScale="90000"/>
          </a:bodyPr>
          <a:lstStyle/>
          <a:p>
            <a:pPr defTabSz="609585" eaLnBrk="1" fontAlgn="auto" hangingPunct="1">
              <a:spcAft>
                <a:spcPts val="0"/>
              </a:spcAft>
              <a:defRPr/>
            </a:pPr>
            <a:r>
              <a:rPr lang="en-US" dirty="0">
                <a:ea typeface="ＭＳ Ｐゴシック" charset="0"/>
              </a:rPr>
              <a:t>Program Website</a:t>
            </a: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endParaRPr lang="en-US" dirty="0">
              <a:ea typeface="ＭＳ Ｐゴシック" charset="0"/>
            </a:endParaRPr>
          </a:p>
        </p:txBody>
      </p:sp>
      <p:pic>
        <p:nvPicPr>
          <p:cNvPr id="3" name="Picture 2">
            <a:extLst>
              <a:ext uri="{FF2B5EF4-FFF2-40B4-BE49-F238E27FC236}">
                <a16:creationId xmlns:a16="http://schemas.microsoft.com/office/drawing/2014/main" id="{750D4EAE-B2B2-616E-8CFA-F152C67DE0EA}"/>
              </a:ext>
            </a:extLst>
          </p:cNvPr>
          <p:cNvPicPr>
            <a:picLocks noChangeAspect="1"/>
          </p:cNvPicPr>
          <p:nvPr/>
        </p:nvPicPr>
        <p:blipFill>
          <a:blip r:embed="rId3"/>
          <a:stretch>
            <a:fillRect/>
          </a:stretch>
        </p:blipFill>
        <p:spPr>
          <a:xfrm>
            <a:off x="168813" y="646112"/>
            <a:ext cx="8665699" cy="5556811"/>
          </a:xfrm>
          <a:prstGeom prst="rect">
            <a:avLst/>
          </a:prstGeom>
        </p:spPr>
      </p:pic>
      <p:sp>
        <p:nvSpPr>
          <p:cNvPr id="5" name="TextBox 4">
            <a:extLst>
              <a:ext uri="{FF2B5EF4-FFF2-40B4-BE49-F238E27FC236}">
                <a16:creationId xmlns:a16="http://schemas.microsoft.com/office/drawing/2014/main" id="{BFF64D1A-09F1-F009-977F-595FEB8222BA}"/>
              </a:ext>
            </a:extLst>
          </p:cNvPr>
          <p:cNvSpPr txBox="1"/>
          <p:nvPr/>
        </p:nvSpPr>
        <p:spPr>
          <a:xfrm>
            <a:off x="7638757" y="4726745"/>
            <a:ext cx="4384430" cy="677108"/>
          </a:xfrm>
          <a:prstGeom prst="rect">
            <a:avLst/>
          </a:prstGeom>
          <a:noFill/>
        </p:spPr>
        <p:txBody>
          <a:bodyPr wrap="square" rtlCol="0">
            <a:spAutoFit/>
          </a:bodyPr>
          <a:lstStyle/>
          <a:p>
            <a:r>
              <a:rPr lang="en-US" sz="2000" dirty="0">
                <a:latin typeface="Verdana" charset="0"/>
                <a:ea typeface="ＭＳ Ｐゴシック" charset="0"/>
                <a:hlinkClick r:id="rId4"/>
              </a:rPr>
              <a:t>http://abptsportal.apta.org/</a:t>
            </a:r>
            <a:r>
              <a:rPr lang="en-US" sz="2000" dirty="0">
                <a:latin typeface="Verdana" charset="0"/>
                <a:ea typeface="ＭＳ Ｐゴシック" charset="0"/>
              </a:rPr>
              <a:t> </a:t>
            </a:r>
          </a:p>
          <a:p>
            <a:endParaRPr lang="en-US" dirty="0"/>
          </a:p>
        </p:txBody>
      </p:sp>
    </p:spTree>
    <p:extLst>
      <p:ext uri="{BB962C8B-B14F-4D97-AF65-F5344CB8AC3E}">
        <p14:creationId xmlns:p14="http://schemas.microsoft.com/office/powerpoint/2010/main" val="103001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F0B7B67-03D8-624D-AEEE-7F30FA499263}"/>
              </a:ext>
            </a:extLst>
          </p:cNvPr>
          <p:cNvSpPr>
            <a:spLocks noGrp="1"/>
          </p:cNvSpPr>
          <p:nvPr>
            <p:ph type="title"/>
          </p:nvPr>
        </p:nvSpPr>
        <p:spPr>
          <a:xfrm>
            <a:off x="280988" y="74612"/>
            <a:ext cx="11082337" cy="1143000"/>
          </a:xfrm>
        </p:spPr>
        <p:txBody>
          <a:bodyPr rtlCol="0">
            <a:normAutofit fontScale="90000"/>
          </a:bodyPr>
          <a:lstStyle/>
          <a:p>
            <a:pPr defTabSz="609585" eaLnBrk="1" fontAlgn="auto" hangingPunct="1">
              <a:spcAft>
                <a:spcPts val="0"/>
              </a:spcAft>
              <a:defRPr/>
            </a:pPr>
            <a:r>
              <a:rPr lang="en-US" dirty="0">
                <a:ea typeface="ＭＳ Ｐゴシック" charset="0"/>
              </a:rPr>
              <a:t>Submission Portal Login</a:t>
            </a: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br>
              <a:rPr lang="en-US" dirty="0">
                <a:ea typeface="ＭＳ Ｐゴシック" charset="0"/>
              </a:rPr>
            </a:br>
            <a:endParaRPr lang="en-US" dirty="0">
              <a:ea typeface="ＭＳ Ｐゴシック" charset="0"/>
            </a:endParaRPr>
          </a:p>
        </p:txBody>
      </p:sp>
      <p:pic>
        <p:nvPicPr>
          <p:cNvPr id="3" name="Content Placeholder 2">
            <a:extLst>
              <a:ext uri="{FF2B5EF4-FFF2-40B4-BE49-F238E27FC236}">
                <a16:creationId xmlns:a16="http://schemas.microsoft.com/office/drawing/2014/main" id="{AA11373B-CB44-4D2B-B492-FBB0E29D7B4E}"/>
              </a:ext>
            </a:extLst>
          </p:cNvPr>
          <p:cNvPicPr>
            <a:picLocks noGrp="1" noChangeAspect="1"/>
          </p:cNvPicPr>
          <p:nvPr>
            <p:ph idx="1"/>
          </p:nvPr>
        </p:nvPicPr>
        <p:blipFill>
          <a:blip r:embed="rId3"/>
          <a:stretch>
            <a:fillRect/>
          </a:stretch>
        </p:blipFill>
        <p:spPr>
          <a:xfrm>
            <a:off x="464234" y="844062"/>
            <a:ext cx="10538321" cy="5369526"/>
          </a:xfrm>
        </p:spPr>
      </p:pic>
    </p:spTree>
    <p:extLst>
      <p:ext uri="{BB962C8B-B14F-4D97-AF65-F5344CB8AC3E}">
        <p14:creationId xmlns:p14="http://schemas.microsoft.com/office/powerpoint/2010/main" val="286144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1">
            <a:extLst>
              <a:ext uri="{FF2B5EF4-FFF2-40B4-BE49-F238E27FC236}">
                <a16:creationId xmlns:a16="http://schemas.microsoft.com/office/drawing/2014/main" id="{6685F2F1-7784-4ECB-9729-63FC9875F94B}"/>
              </a:ext>
            </a:extLst>
          </p:cNvPr>
          <p:cNvSpPr>
            <a:spLocks noGrp="1"/>
          </p:cNvSpPr>
          <p:nvPr>
            <p:ph type="title"/>
          </p:nvPr>
        </p:nvSpPr>
        <p:spPr>
          <a:xfrm>
            <a:off x="160338" y="191294"/>
            <a:ext cx="10972800" cy="838200"/>
          </a:xfrm>
        </p:spPr>
        <p:txBody>
          <a:bodyPr>
            <a:normAutofit/>
          </a:bodyPr>
          <a:lstStyle/>
          <a:p>
            <a:pPr eaLnBrk="1" hangingPunct="1"/>
            <a:r>
              <a:rPr lang="en-US" altLang="en-US" dirty="0">
                <a:latin typeface="Arial" panose="020B0604020202020204" pitchFamily="34" charset="0"/>
                <a:cs typeface="Arial" panose="020B0604020202020204" pitchFamily="34" charset="0"/>
              </a:rPr>
              <a:t>MOSC Learning Plan Submission System</a:t>
            </a:r>
          </a:p>
        </p:txBody>
      </p:sp>
      <p:sp>
        <p:nvSpPr>
          <p:cNvPr id="2" name="Content Placeholder 1">
            <a:extLst>
              <a:ext uri="{FF2B5EF4-FFF2-40B4-BE49-F238E27FC236}">
                <a16:creationId xmlns:a16="http://schemas.microsoft.com/office/drawing/2014/main" id="{20DB30E8-7DCB-7748-B544-958E3F581904}"/>
              </a:ext>
            </a:extLst>
          </p:cNvPr>
          <p:cNvSpPr>
            <a:spLocks noGrp="1"/>
          </p:cNvSpPr>
          <p:nvPr>
            <p:ph idx="1"/>
          </p:nvPr>
        </p:nvSpPr>
        <p:spPr>
          <a:xfrm>
            <a:off x="160338" y="716437"/>
            <a:ext cx="11422062" cy="5760563"/>
          </a:xfrm>
        </p:spPr>
        <p:txBody>
          <a:bodyPr rtlCol="0">
            <a:normAutofit/>
          </a:bodyPr>
          <a:lstStyle/>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eaLnBrk="1" fontAlgn="auto" hangingPunct="1">
              <a:spcAft>
                <a:spcPts val="0"/>
              </a:spcAft>
              <a:buNone/>
              <a:defRPr/>
            </a:pPr>
            <a:endParaRPr lang="en-US" sz="2400" dirty="0">
              <a:ea typeface="Arial" charset="0"/>
            </a:endParaRPr>
          </a:p>
        </p:txBody>
      </p:sp>
      <p:pic>
        <p:nvPicPr>
          <p:cNvPr id="6" name="Picture 5">
            <a:extLst>
              <a:ext uri="{FF2B5EF4-FFF2-40B4-BE49-F238E27FC236}">
                <a16:creationId xmlns:a16="http://schemas.microsoft.com/office/drawing/2014/main" id="{3C7C344E-1883-4955-930B-0D733397D179}"/>
              </a:ext>
            </a:extLst>
          </p:cNvPr>
          <p:cNvPicPr>
            <a:picLocks noChangeAspect="1"/>
          </p:cNvPicPr>
          <p:nvPr/>
        </p:nvPicPr>
        <p:blipFill>
          <a:blip r:embed="rId4"/>
          <a:stretch>
            <a:fillRect/>
          </a:stretch>
        </p:blipFill>
        <p:spPr>
          <a:xfrm>
            <a:off x="160338" y="1715552"/>
            <a:ext cx="10767030" cy="4426011"/>
          </a:xfrm>
          <a:prstGeom prst="rect">
            <a:avLst/>
          </a:prstGeom>
        </p:spPr>
      </p:pic>
      <p:sp>
        <p:nvSpPr>
          <p:cNvPr id="10" name="TextBox 9">
            <a:extLst>
              <a:ext uri="{FF2B5EF4-FFF2-40B4-BE49-F238E27FC236}">
                <a16:creationId xmlns:a16="http://schemas.microsoft.com/office/drawing/2014/main" id="{65CB9C66-38B8-4280-92D6-C451F8D95B19}"/>
              </a:ext>
            </a:extLst>
          </p:cNvPr>
          <p:cNvSpPr txBox="1"/>
          <p:nvPr/>
        </p:nvSpPr>
        <p:spPr>
          <a:xfrm>
            <a:off x="116264" y="898983"/>
            <a:ext cx="6136848" cy="553998"/>
          </a:xfrm>
          <a:prstGeom prst="rect">
            <a:avLst/>
          </a:prstGeom>
          <a:noFill/>
        </p:spPr>
        <p:txBody>
          <a:bodyPr wrap="square">
            <a:spAutoFit/>
          </a:bodyPr>
          <a:lstStyle/>
          <a:p>
            <a:pPr marL="0" indent="0" defTabSz="609585">
              <a:spcAft>
                <a:spcPts val="0"/>
              </a:spcAft>
              <a:buNone/>
              <a:defRPr/>
            </a:pPr>
            <a:r>
              <a:rPr lang="en-US" sz="3000" dirty="0">
                <a:ea typeface="Arial" charset="0"/>
                <a:hlinkClick r:id="rId3"/>
              </a:rPr>
              <a:t>http://abptsportal.apta.org</a:t>
            </a:r>
            <a:endParaRPr lang="en-US" sz="3000" dirty="0">
              <a:ea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FCE87617-DC7B-4899-9636-0D6BA059BB0C}"/>
              </a:ext>
            </a:extLst>
          </p:cNvPr>
          <p:cNvSpPr>
            <a:spLocks noGrp="1"/>
          </p:cNvSpPr>
          <p:nvPr>
            <p:ph type="title"/>
          </p:nvPr>
        </p:nvSpPr>
        <p:spPr/>
        <p:txBody>
          <a:bodyPr>
            <a:normAutofit/>
          </a:bodyPr>
          <a:lstStyle/>
          <a:p>
            <a:pPr eaLnBrk="1" hangingPunct="1"/>
            <a:r>
              <a:rPr lang="en-US" altLang="en-US" dirty="0">
                <a:latin typeface="Arial" panose="020B0604020202020204" pitchFamily="34" charset="0"/>
                <a:cs typeface="Arial" panose="020B0604020202020204" pitchFamily="34" charset="0"/>
              </a:rPr>
              <a:t>Presentation Objectives</a:t>
            </a:r>
          </a:p>
        </p:txBody>
      </p:sp>
      <p:sp>
        <p:nvSpPr>
          <p:cNvPr id="17410" name="Rectangle 3">
            <a:extLst>
              <a:ext uri="{FF2B5EF4-FFF2-40B4-BE49-F238E27FC236}">
                <a16:creationId xmlns:a16="http://schemas.microsoft.com/office/drawing/2014/main" id="{3F35EAC4-73F8-4EB2-8608-794BDA60E1B1}"/>
              </a:ext>
            </a:extLst>
          </p:cNvPr>
          <p:cNvSpPr>
            <a:spLocks noGrp="1"/>
          </p:cNvSpPr>
          <p:nvPr>
            <p:ph idx="1"/>
          </p:nvPr>
        </p:nvSpPr>
        <p:spPr>
          <a:xfrm>
            <a:off x="496093" y="914400"/>
            <a:ext cx="11199813" cy="5789613"/>
          </a:xfrm>
        </p:spPr>
        <p:txBody>
          <a:bodyPr>
            <a:normAutofit/>
          </a:bodyPr>
          <a:lstStyle/>
          <a:p>
            <a:pPr marL="849313" lvl="1" indent="-457200" eaLnBrk="1" hangingPunct="1">
              <a:lnSpc>
                <a:spcPct val="110000"/>
              </a:lnSpc>
              <a:buFont typeface="Calibri" panose="020F0502020204030204" pitchFamily="34" charset="0"/>
              <a:buAutoNum type="arabicPeriod"/>
            </a:pPr>
            <a:r>
              <a:rPr lang="en-US" altLang="en-US" sz="3000" dirty="0">
                <a:latin typeface="Arial" panose="020B0604020202020204" pitchFamily="34" charset="0"/>
                <a:ea typeface="Arial" panose="020B0604020202020204" pitchFamily="34" charset="0"/>
                <a:cs typeface="Arial" panose="020B0604020202020204" pitchFamily="34" charset="0"/>
              </a:rPr>
              <a:t>Describe the purpose for transitioning to a maintenance program model.</a:t>
            </a:r>
          </a:p>
          <a:p>
            <a:pPr marL="849313" lvl="1" indent="-457200" eaLnBrk="1" hangingPunct="1">
              <a:lnSpc>
                <a:spcPct val="110000"/>
              </a:lnSpc>
              <a:buFont typeface="Calibri" panose="020F0502020204030204" pitchFamily="34" charset="0"/>
              <a:buAutoNum type="arabicPeriod"/>
            </a:pPr>
            <a:r>
              <a:rPr lang="en-US" altLang="en-US" sz="3000" dirty="0">
                <a:latin typeface="Arial" panose="020B0604020202020204" pitchFamily="34" charset="0"/>
                <a:ea typeface="Arial" panose="020B0604020202020204" pitchFamily="34" charset="0"/>
                <a:cs typeface="Arial" panose="020B0604020202020204" pitchFamily="34" charset="0"/>
              </a:rPr>
              <a:t>Provide an overview and describe the process for the new MOSC  program.</a:t>
            </a:r>
          </a:p>
          <a:p>
            <a:pPr marL="849313" lvl="1" indent="-457200" eaLnBrk="1" hangingPunct="1">
              <a:lnSpc>
                <a:spcPct val="110000"/>
              </a:lnSpc>
              <a:buFont typeface="Calibri" panose="020F0502020204030204" pitchFamily="34" charset="0"/>
              <a:buAutoNum type="arabicPeriod"/>
            </a:pPr>
            <a:r>
              <a:rPr lang="en-US" altLang="en-US" sz="3000" dirty="0">
                <a:solidFill>
                  <a:schemeClr val="tx1"/>
                </a:solidFill>
                <a:ea typeface="Arial" panose="020B0604020202020204" pitchFamily="34" charset="0"/>
              </a:rPr>
              <a:t>Provide details specific to the year 10 recertification non-proctored examination.</a:t>
            </a:r>
            <a:r>
              <a:rPr lang="en-US" altLang="en-US" sz="30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849313" lvl="1" indent="-457200" eaLnBrk="1" hangingPunct="1">
              <a:lnSpc>
                <a:spcPct val="110000"/>
              </a:lnSpc>
              <a:buFont typeface="Calibri" panose="020F0502020204030204" pitchFamily="34" charset="0"/>
              <a:buAutoNum type="arabicPeriod"/>
            </a:pPr>
            <a:r>
              <a:rPr lang="en-US" altLang="en-US" sz="3000" dirty="0">
                <a:solidFill>
                  <a:schemeClr val="tx1"/>
                </a:solidFill>
                <a:ea typeface="Arial" panose="020B0604020202020204" pitchFamily="34" charset="0"/>
              </a:rPr>
              <a:t>General tips for submitting your MOSC cycle plan.</a:t>
            </a:r>
            <a:endParaRPr lang="en-US" altLang="en-US" sz="3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849313" lvl="1" indent="-457200" eaLnBrk="1" hangingPunct="1">
              <a:lnSpc>
                <a:spcPct val="110000"/>
              </a:lnSpc>
              <a:buFont typeface="Calibri" panose="020F0502020204030204" pitchFamily="34" charset="0"/>
              <a:buAutoNum type="arabicPeriod"/>
            </a:pPr>
            <a:r>
              <a:rPr lang="en-US" altLang="en-US" sz="3000" dirty="0">
                <a:latin typeface="Arial" panose="020B0604020202020204" pitchFamily="34" charset="0"/>
                <a:ea typeface="Arial" panose="020B0604020202020204" pitchFamily="34" charset="0"/>
                <a:cs typeface="Arial" panose="020B0604020202020204" pitchFamily="34" charset="0"/>
              </a:rPr>
              <a:t>Detail implications for not meeting MOSC cycle requirements.</a:t>
            </a:r>
          </a:p>
          <a:p>
            <a:pPr marL="849313" lvl="1" indent="-457200" eaLnBrk="1" hangingPunct="1">
              <a:lnSpc>
                <a:spcPct val="110000"/>
              </a:lnSpc>
              <a:buFont typeface="Calibri" panose="020F0502020204030204" pitchFamily="34" charset="0"/>
              <a:buAutoNum type="arabicPeriod"/>
            </a:pPr>
            <a:r>
              <a:rPr lang="en-US" altLang="en-US" sz="3000" dirty="0">
                <a:latin typeface="Arial" panose="020B0604020202020204" pitchFamily="34" charset="0"/>
                <a:ea typeface="Arial" panose="020B0604020202020204" pitchFamily="34" charset="0"/>
                <a:cs typeface="Arial" panose="020B0604020202020204" pitchFamily="34" charset="0"/>
              </a:rPr>
              <a:t>Emeritus designation option.</a:t>
            </a:r>
          </a:p>
          <a:p>
            <a:pPr marL="849313" lvl="1" indent="-457200" eaLnBrk="1" hangingPunct="1">
              <a:lnSpc>
                <a:spcPct val="90000"/>
              </a:lnSpc>
              <a:buFont typeface="Calibri" panose="020F0502020204030204" pitchFamily="34" charset="0"/>
              <a:buAutoNum type="arabicPeriod"/>
            </a:pPr>
            <a:endParaRPr lang="en-US" altLang="en-US" sz="3000" dirty="0">
              <a:latin typeface="Arial" panose="020B0604020202020204" pitchFamily="34" charset="0"/>
              <a:ea typeface="Arial" panose="020B0604020202020204" pitchFamily="34" charset="0"/>
              <a:cs typeface="Arial" panose="020B0604020202020204" pitchFamily="34" charset="0"/>
            </a:endParaRPr>
          </a:p>
          <a:p>
            <a:pPr marL="849313" lvl="1" indent="-457200" eaLnBrk="1" hangingPunct="1">
              <a:lnSpc>
                <a:spcPct val="90000"/>
              </a:lnSpc>
              <a:buFont typeface="Calibri" panose="020F0502020204030204" pitchFamily="34" charset="0"/>
              <a:buAutoNum type="arabicPeriod"/>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1">
            <a:extLst>
              <a:ext uri="{FF2B5EF4-FFF2-40B4-BE49-F238E27FC236}">
                <a16:creationId xmlns:a16="http://schemas.microsoft.com/office/drawing/2014/main" id="{6685F2F1-7784-4ECB-9729-63FC9875F94B}"/>
              </a:ext>
            </a:extLst>
          </p:cNvPr>
          <p:cNvSpPr>
            <a:spLocks noGrp="1"/>
          </p:cNvSpPr>
          <p:nvPr>
            <p:ph type="title"/>
          </p:nvPr>
        </p:nvSpPr>
        <p:spPr>
          <a:xfrm>
            <a:off x="160338" y="191294"/>
            <a:ext cx="10972800" cy="838200"/>
          </a:xfrm>
        </p:spPr>
        <p:txBody>
          <a:bodyPr>
            <a:normAutofit/>
          </a:bodyPr>
          <a:lstStyle/>
          <a:p>
            <a:pPr eaLnBrk="1" hangingPunct="1"/>
            <a:r>
              <a:rPr lang="en-US" altLang="en-US" dirty="0">
                <a:latin typeface="Arial" panose="020B0604020202020204" pitchFamily="34" charset="0"/>
                <a:cs typeface="Arial" panose="020B0604020202020204" pitchFamily="34" charset="0"/>
              </a:rPr>
              <a:t>MOSC Learning Plan Submission System</a:t>
            </a:r>
          </a:p>
        </p:txBody>
      </p:sp>
      <p:sp>
        <p:nvSpPr>
          <p:cNvPr id="2" name="Content Placeholder 1">
            <a:extLst>
              <a:ext uri="{FF2B5EF4-FFF2-40B4-BE49-F238E27FC236}">
                <a16:creationId xmlns:a16="http://schemas.microsoft.com/office/drawing/2014/main" id="{20DB30E8-7DCB-7748-B544-958E3F581904}"/>
              </a:ext>
            </a:extLst>
          </p:cNvPr>
          <p:cNvSpPr>
            <a:spLocks noGrp="1"/>
          </p:cNvSpPr>
          <p:nvPr>
            <p:ph idx="1"/>
          </p:nvPr>
        </p:nvSpPr>
        <p:spPr>
          <a:xfrm>
            <a:off x="160338" y="716437"/>
            <a:ext cx="11422062" cy="5760563"/>
          </a:xfrm>
        </p:spPr>
        <p:txBody>
          <a:bodyPr rtlCol="0">
            <a:normAutofit/>
          </a:bodyPr>
          <a:lstStyle/>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a:spcAft>
                <a:spcPts val="0"/>
              </a:spcAft>
              <a:buNone/>
              <a:defRPr/>
            </a:pPr>
            <a:endParaRPr lang="en-US" sz="2400" dirty="0">
              <a:ea typeface="Arial" charset="0"/>
              <a:hlinkClick r:id="rId3"/>
            </a:endParaRPr>
          </a:p>
          <a:p>
            <a:pPr marL="0" indent="0" defTabSz="609585" eaLnBrk="1" fontAlgn="auto" hangingPunct="1">
              <a:spcAft>
                <a:spcPts val="0"/>
              </a:spcAft>
              <a:buNone/>
              <a:defRPr/>
            </a:pPr>
            <a:endParaRPr lang="en-US" sz="2400" dirty="0">
              <a:ea typeface="Arial" charset="0"/>
            </a:endParaRPr>
          </a:p>
        </p:txBody>
      </p:sp>
      <p:pic>
        <p:nvPicPr>
          <p:cNvPr id="4" name="Picture 3">
            <a:extLst>
              <a:ext uri="{FF2B5EF4-FFF2-40B4-BE49-F238E27FC236}">
                <a16:creationId xmlns:a16="http://schemas.microsoft.com/office/drawing/2014/main" id="{A9683DD9-5666-4EDD-9D2C-45DC3FAB01EF}"/>
              </a:ext>
            </a:extLst>
          </p:cNvPr>
          <p:cNvPicPr>
            <a:picLocks noChangeAspect="1"/>
          </p:cNvPicPr>
          <p:nvPr/>
        </p:nvPicPr>
        <p:blipFill>
          <a:blip r:embed="rId4"/>
          <a:stretch>
            <a:fillRect/>
          </a:stretch>
        </p:blipFill>
        <p:spPr>
          <a:xfrm>
            <a:off x="4958499" y="610394"/>
            <a:ext cx="5213023" cy="5624424"/>
          </a:xfrm>
          <a:prstGeom prst="rect">
            <a:avLst/>
          </a:prstGeom>
        </p:spPr>
      </p:pic>
      <p:sp>
        <p:nvSpPr>
          <p:cNvPr id="7" name="TextBox 6">
            <a:extLst>
              <a:ext uri="{FF2B5EF4-FFF2-40B4-BE49-F238E27FC236}">
                <a16:creationId xmlns:a16="http://schemas.microsoft.com/office/drawing/2014/main" id="{3882D1E2-6B0D-422C-ACD0-57C6AA53A600}"/>
              </a:ext>
            </a:extLst>
          </p:cNvPr>
          <p:cNvSpPr txBox="1"/>
          <p:nvPr/>
        </p:nvSpPr>
        <p:spPr>
          <a:xfrm>
            <a:off x="116264" y="898983"/>
            <a:ext cx="6136848" cy="553998"/>
          </a:xfrm>
          <a:prstGeom prst="rect">
            <a:avLst/>
          </a:prstGeom>
          <a:noFill/>
        </p:spPr>
        <p:txBody>
          <a:bodyPr wrap="square">
            <a:spAutoFit/>
          </a:bodyPr>
          <a:lstStyle/>
          <a:p>
            <a:pPr marL="0" indent="0" defTabSz="609585">
              <a:spcAft>
                <a:spcPts val="0"/>
              </a:spcAft>
              <a:buNone/>
              <a:defRPr/>
            </a:pPr>
            <a:r>
              <a:rPr lang="en-US" sz="3000" dirty="0">
                <a:ea typeface="Arial" charset="0"/>
                <a:hlinkClick r:id="rId3"/>
              </a:rPr>
              <a:t>http://abptsportal.apta.org</a:t>
            </a:r>
            <a:endParaRPr lang="en-US" sz="3000" dirty="0">
              <a:ea typeface="Arial" charset="0"/>
            </a:endParaRPr>
          </a:p>
        </p:txBody>
      </p:sp>
    </p:spTree>
    <p:extLst>
      <p:ext uri="{BB962C8B-B14F-4D97-AF65-F5344CB8AC3E}">
        <p14:creationId xmlns:p14="http://schemas.microsoft.com/office/powerpoint/2010/main" val="145384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7CB11E53-ECF2-441F-9718-FBC9DE51E5A9}"/>
              </a:ext>
            </a:extLst>
          </p:cNvPr>
          <p:cNvSpPr>
            <a:spLocks noGrp="1"/>
          </p:cNvSpPr>
          <p:nvPr>
            <p:ph type="title"/>
          </p:nvPr>
        </p:nvSpPr>
        <p:spPr>
          <a:xfrm>
            <a:off x="640080" y="190072"/>
            <a:ext cx="10058400" cy="914400"/>
          </a:xfrm>
        </p:spPr>
        <p:txBody>
          <a:bodyPr/>
          <a:lstStyle/>
          <a:p>
            <a:pPr eaLnBrk="1" hangingPunct="1"/>
            <a:r>
              <a:rPr lang="en-US" altLang="en-US" dirty="0">
                <a:latin typeface="Arial" panose="020B0604020202020204" pitchFamily="34" charset="0"/>
                <a:cs typeface="Arial" panose="020B0604020202020204" pitchFamily="34" charset="0"/>
              </a:rPr>
              <a:t>Tips for MOSC cycle submissions…</a:t>
            </a:r>
          </a:p>
        </p:txBody>
      </p:sp>
      <p:sp>
        <p:nvSpPr>
          <p:cNvPr id="3" name="TextBox 2">
            <a:extLst>
              <a:ext uri="{FF2B5EF4-FFF2-40B4-BE49-F238E27FC236}">
                <a16:creationId xmlns:a16="http://schemas.microsoft.com/office/drawing/2014/main" id="{B1B6AD53-4C4B-D20F-1279-DF8E3DDDBA6E}"/>
              </a:ext>
            </a:extLst>
          </p:cNvPr>
          <p:cNvSpPr txBox="1"/>
          <p:nvPr/>
        </p:nvSpPr>
        <p:spPr>
          <a:xfrm>
            <a:off x="640080" y="647272"/>
            <a:ext cx="11204917" cy="7866256"/>
          </a:xfrm>
          <a:prstGeom prst="rect">
            <a:avLst/>
          </a:prstGeom>
          <a:noFill/>
        </p:spPr>
        <p:txBody>
          <a:bodyPr wrap="square">
            <a:spAutoFit/>
          </a:bodyPr>
          <a:lstStyle/>
          <a:p>
            <a:pPr marL="285750" indent="-285750">
              <a:lnSpc>
                <a:spcPct val="150000"/>
              </a:lnSpc>
              <a:buClr>
                <a:srgbClr val="C00000"/>
              </a:buClr>
              <a:buSzPct val="106000"/>
              <a:buFont typeface="Arial" panose="020B0604020202020204" pitchFamily="34" charset="0"/>
              <a:buChar char="•"/>
            </a:pPr>
            <a:r>
              <a:rPr lang="en-US" sz="1900" dirty="0"/>
              <a:t>Use your APTA ID/email and password to log into the certifications system portal.</a:t>
            </a:r>
          </a:p>
          <a:p>
            <a:pPr marL="742950" lvl="1" indent="-285750">
              <a:lnSpc>
                <a:spcPct val="150000"/>
              </a:lnSpc>
              <a:buClr>
                <a:srgbClr val="C00000"/>
              </a:buClr>
              <a:buSzPct val="106000"/>
              <a:buFont typeface="Arial" panose="020B0604020202020204" pitchFamily="34" charset="0"/>
              <a:buChar char="•"/>
            </a:pPr>
            <a:r>
              <a:rPr lang="en-US" sz="1900" dirty="0"/>
              <a:t>If you do not remember your login information, click on “Forgot your password” link or contact APTA's Member Success team at 800-999-2782, or at </a:t>
            </a:r>
            <a:r>
              <a:rPr lang="en-US" sz="1900" dirty="0">
                <a:hlinkClick r:id="rId3"/>
              </a:rPr>
              <a:t>membersuccess@apta.org</a:t>
            </a:r>
            <a:r>
              <a:rPr lang="en-US" sz="1900" dirty="0"/>
              <a:t>.</a:t>
            </a:r>
          </a:p>
          <a:p>
            <a:pPr marL="742950" lvl="1" indent="-285750">
              <a:lnSpc>
                <a:spcPct val="150000"/>
              </a:lnSpc>
              <a:buClr>
                <a:srgbClr val="C00000"/>
              </a:buClr>
              <a:buSzPct val="106000"/>
              <a:buFont typeface="Arial" panose="020B0604020202020204" pitchFamily="34" charset="0"/>
              <a:buChar char="•"/>
            </a:pPr>
            <a:r>
              <a:rPr lang="en-US" sz="1900" dirty="0"/>
              <a:t>Do not create a new APTA account; this will not provide you access to your certification record.</a:t>
            </a:r>
          </a:p>
          <a:p>
            <a:pPr marL="285750" indent="-285750">
              <a:lnSpc>
                <a:spcPct val="150000"/>
              </a:lnSpc>
              <a:buClr>
                <a:srgbClr val="C00000"/>
              </a:buClr>
              <a:buSzPct val="106000"/>
              <a:buFont typeface="Arial" panose="020B0604020202020204" pitchFamily="34" charset="0"/>
              <a:buChar char="•"/>
            </a:pPr>
            <a:r>
              <a:rPr lang="en-US" sz="1900" dirty="0"/>
              <a:t>All hours and activities submitted must fall within the current three-year cycle timeframe. You may not carry over extra hours or activities to the next cycle learning plan submission.</a:t>
            </a:r>
          </a:p>
          <a:p>
            <a:pPr marL="285750" indent="-285750">
              <a:lnSpc>
                <a:spcPct val="150000"/>
              </a:lnSpc>
              <a:buClr>
                <a:srgbClr val="C00000"/>
              </a:buClr>
              <a:buSzPct val="106000"/>
              <a:buFont typeface="Arial" panose="020B0604020202020204" pitchFamily="34" charset="0"/>
              <a:buChar char="•"/>
            </a:pPr>
            <a:r>
              <a:rPr lang="en-US" sz="1900" dirty="0"/>
              <a:t>Activities covering multiple years (e.g., committee service, teaching courses, professional services) should be entered for each year of service.</a:t>
            </a:r>
          </a:p>
          <a:p>
            <a:pPr marL="285750" indent="-285750">
              <a:lnSpc>
                <a:spcPct val="150000"/>
              </a:lnSpc>
              <a:buClr>
                <a:srgbClr val="C00000"/>
              </a:buClr>
              <a:buSzPct val="106000"/>
              <a:buFont typeface="Arial" panose="020B0604020202020204" pitchFamily="34" charset="0"/>
              <a:buChar char="•"/>
            </a:pPr>
            <a:r>
              <a:rPr lang="en-US" sz="1900" dirty="0"/>
              <a:t>Direct Patient Care Hour Submissions:</a:t>
            </a:r>
          </a:p>
          <a:p>
            <a:pPr marL="742950" lvl="1" indent="-285750">
              <a:lnSpc>
                <a:spcPct val="150000"/>
              </a:lnSpc>
              <a:buClr>
                <a:srgbClr val="C00000"/>
              </a:buClr>
              <a:buSzPct val="106000"/>
              <a:buFont typeface="Arial" panose="020B0604020202020204" pitchFamily="34" charset="0"/>
              <a:buChar char="•"/>
            </a:pPr>
            <a:r>
              <a:rPr lang="en-US" sz="1900" dirty="0"/>
              <a:t>Enter hour submission(s) first as this may secure a good number of points towards the minimum 10 MOSC cycle credit requirement.</a:t>
            </a:r>
          </a:p>
          <a:p>
            <a:pPr marL="742950" lvl="1" indent="-285750">
              <a:lnSpc>
                <a:spcPct val="150000"/>
              </a:lnSpc>
              <a:buClr>
                <a:srgbClr val="C00000"/>
              </a:buClr>
              <a:buSzPct val="106000"/>
              <a:buFont typeface="Arial" panose="020B0604020202020204" pitchFamily="34" charset="0"/>
              <a:buChar char="•"/>
            </a:pPr>
            <a:r>
              <a:rPr lang="en-US" sz="1900" dirty="0"/>
              <a:t>If you are a practice owner or are no longer in contact with previous supervisor, self attest.</a:t>
            </a:r>
          </a:p>
          <a:p>
            <a:pPr marL="742950" lvl="1" indent="-285750">
              <a:lnSpc>
                <a:spcPct val="150000"/>
              </a:lnSpc>
              <a:buClr>
                <a:srgbClr val="C00000"/>
              </a:buClr>
              <a:buSzPct val="106000"/>
              <a:buFont typeface="Arial" panose="020B0604020202020204" pitchFamily="34" charset="0"/>
              <a:buChar char="•"/>
            </a:pPr>
            <a:r>
              <a:rPr lang="en-US" sz="1900" dirty="0"/>
              <a:t>There is no need to wait for hour approval in order to submit MOSC cycle learning plan.</a:t>
            </a:r>
          </a:p>
          <a:p>
            <a:pPr marL="742950" lvl="1" indent="-285750">
              <a:lnSpc>
                <a:spcPct val="150000"/>
              </a:lnSpc>
              <a:buClr>
                <a:srgbClr val="C00000"/>
              </a:buClr>
              <a:buSzPct val="106000"/>
              <a:buFont typeface="Arial" panose="020B0604020202020204" pitchFamily="34" charset="0"/>
              <a:buChar char="•"/>
            </a:pPr>
            <a:endParaRPr lang="en-US" sz="2000" dirty="0"/>
          </a:p>
          <a:p>
            <a:pPr marL="285750" indent="-285750">
              <a:lnSpc>
                <a:spcPct val="150000"/>
              </a:lnSpc>
              <a:buClr>
                <a:srgbClr val="C00000"/>
              </a:buClr>
              <a:buSzPct val="106000"/>
              <a:buFont typeface="Arial" panose="020B0604020202020204" pitchFamily="34" charset="0"/>
              <a:buChar char="•"/>
            </a:pPr>
            <a:endParaRPr lang="en-US" dirty="0"/>
          </a:p>
          <a:p>
            <a:pPr marL="285750" indent="-285750">
              <a:lnSpc>
                <a:spcPct val="150000"/>
              </a:lnSpc>
              <a:buClr>
                <a:srgbClr val="C00000"/>
              </a:buClr>
              <a:buSzPct val="106000"/>
              <a:buFont typeface="Arial" panose="020B0604020202020204" pitchFamily="34" charset="0"/>
              <a:buChar char="•"/>
            </a:pPr>
            <a:endParaRPr lang="en-US" dirty="0"/>
          </a:p>
          <a:p>
            <a:pPr marL="285750" indent="-285750">
              <a:lnSpc>
                <a:spcPct val="150000"/>
              </a:lnSpc>
              <a:buClr>
                <a:srgbClr val="C00000"/>
              </a:buClr>
              <a:buSzPct val="106000"/>
              <a:buFont typeface="Arial" panose="020B0604020202020204" pitchFamily="34" charset="0"/>
              <a:buChar char="•"/>
            </a:pPr>
            <a:endParaRPr lang="en-US" dirty="0"/>
          </a:p>
          <a:p>
            <a:pPr marL="285750" indent="-285750">
              <a:lnSpc>
                <a:spcPct val="150000"/>
              </a:lnSpc>
              <a:buClr>
                <a:srgbClr val="C00000"/>
              </a:buClr>
              <a:buSzPct val="106000"/>
              <a:buFont typeface="Arial" panose="020B0604020202020204" pitchFamily="34"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7CB11E53-ECF2-441F-9718-FBC9DE51E5A9}"/>
              </a:ext>
            </a:extLst>
          </p:cNvPr>
          <p:cNvSpPr>
            <a:spLocks noGrp="1"/>
          </p:cNvSpPr>
          <p:nvPr>
            <p:ph type="title"/>
          </p:nvPr>
        </p:nvSpPr>
        <p:spPr>
          <a:xfrm>
            <a:off x="640080" y="190072"/>
            <a:ext cx="10058400" cy="914400"/>
          </a:xfrm>
        </p:spPr>
        <p:txBody>
          <a:bodyPr/>
          <a:lstStyle/>
          <a:p>
            <a:pPr eaLnBrk="1" hangingPunct="1"/>
            <a:r>
              <a:rPr lang="en-US" altLang="en-US" dirty="0">
                <a:latin typeface="Arial" panose="020B0604020202020204" pitchFamily="34" charset="0"/>
                <a:cs typeface="Arial" panose="020B0604020202020204" pitchFamily="34" charset="0"/>
              </a:rPr>
              <a:t>Tips for MOSC cycle submission…</a:t>
            </a:r>
          </a:p>
        </p:txBody>
      </p:sp>
      <p:sp>
        <p:nvSpPr>
          <p:cNvPr id="3" name="TextBox 2">
            <a:extLst>
              <a:ext uri="{FF2B5EF4-FFF2-40B4-BE49-F238E27FC236}">
                <a16:creationId xmlns:a16="http://schemas.microsoft.com/office/drawing/2014/main" id="{B1B6AD53-4C4B-D20F-1279-DF8E3DDDBA6E}"/>
              </a:ext>
            </a:extLst>
          </p:cNvPr>
          <p:cNvSpPr txBox="1"/>
          <p:nvPr/>
        </p:nvSpPr>
        <p:spPr>
          <a:xfrm>
            <a:off x="640080" y="647272"/>
            <a:ext cx="10911840" cy="5301131"/>
          </a:xfrm>
          <a:prstGeom prst="rect">
            <a:avLst/>
          </a:prstGeom>
          <a:noFill/>
        </p:spPr>
        <p:txBody>
          <a:bodyPr wrap="square">
            <a:spAutoFit/>
          </a:bodyPr>
          <a:lstStyle/>
          <a:p>
            <a:pPr marL="285750" indent="-285750">
              <a:lnSpc>
                <a:spcPct val="150000"/>
              </a:lnSpc>
              <a:buClr>
                <a:srgbClr val="C00000"/>
              </a:buClr>
              <a:buSzPct val="106000"/>
              <a:buFont typeface="Arial" panose="020B0604020202020204" pitchFamily="34" charset="0"/>
              <a:buChar char="•"/>
            </a:pPr>
            <a:r>
              <a:rPr lang="en-US" sz="1900" dirty="0"/>
              <a:t>Support documentation for various activity options are included within submission system and full list of examples posted to maintenance program website.</a:t>
            </a:r>
          </a:p>
          <a:p>
            <a:pPr marL="285750" indent="-285750">
              <a:lnSpc>
                <a:spcPct val="150000"/>
              </a:lnSpc>
              <a:buClr>
                <a:srgbClr val="C00000"/>
              </a:buClr>
              <a:buSzPct val="106000"/>
              <a:buFont typeface="Arial" panose="020B0604020202020204" pitchFamily="34" charset="0"/>
              <a:buChar char="•"/>
            </a:pPr>
            <a:r>
              <a:rPr lang="en-US" sz="1900" dirty="0"/>
              <a:t>Successful completion of an APTA-accredited residency or fellowship program, within the designated specialty practice area, meets all requirements for one three-year MOSC cycle if completed during that three-year period. </a:t>
            </a:r>
          </a:p>
          <a:p>
            <a:pPr marL="742950" lvl="1" indent="-285750">
              <a:lnSpc>
                <a:spcPct val="150000"/>
              </a:lnSpc>
              <a:buClr>
                <a:srgbClr val="C00000"/>
              </a:buClr>
              <a:buSzPct val="106000"/>
              <a:buFont typeface="Arial" panose="020B0604020202020204" pitchFamily="34" charset="0"/>
              <a:buChar char="•"/>
            </a:pPr>
            <a:r>
              <a:rPr lang="en-US" sz="1900" dirty="0"/>
              <a:t>You may not use this option if already used for your previous initial certification, recertification, or MOSC cycle submission.</a:t>
            </a:r>
          </a:p>
          <a:p>
            <a:pPr marL="285750" indent="-285750">
              <a:lnSpc>
                <a:spcPct val="150000"/>
              </a:lnSpc>
              <a:buClr>
                <a:srgbClr val="C00000"/>
              </a:buClr>
              <a:buSzPct val="106000"/>
              <a:buFont typeface="Arial" panose="020B0604020202020204" pitchFamily="34" charset="0"/>
              <a:buChar char="•"/>
            </a:pPr>
            <a:r>
              <a:rPr lang="en-US" sz="1900" dirty="0"/>
              <a:t>For sports specialists, a list of pre-approved course that meet Acute Management of Injury and Illness requirement is located on the maintenance section of the program website (</a:t>
            </a:r>
            <a:r>
              <a:rPr lang="en-US" sz="1900" dirty="0">
                <a:hlinkClick r:id="rId3"/>
              </a:rPr>
              <a:t>https://specialization.apta.org</a:t>
            </a:r>
            <a:r>
              <a:rPr lang="en-US" sz="1900" dirty="0"/>
              <a:t>).  </a:t>
            </a:r>
          </a:p>
          <a:p>
            <a:pPr marL="285750" indent="-285750">
              <a:lnSpc>
                <a:spcPct val="150000"/>
              </a:lnSpc>
              <a:buClr>
                <a:srgbClr val="C00000"/>
              </a:buClr>
              <a:buSzPct val="106000"/>
              <a:buFont typeface="Arial" panose="020B0604020202020204" pitchFamily="34" charset="0"/>
              <a:buChar char="•"/>
            </a:pPr>
            <a:r>
              <a:rPr lang="en-US" sz="1900" dirty="0"/>
              <a:t>When all requirements have been met, don’t forget to click the orange submit application button at the upper right or lower right-hand side of the screen!</a:t>
            </a:r>
          </a:p>
        </p:txBody>
      </p:sp>
    </p:spTree>
    <p:extLst>
      <p:ext uri="{BB962C8B-B14F-4D97-AF65-F5344CB8AC3E}">
        <p14:creationId xmlns:p14="http://schemas.microsoft.com/office/powerpoint/2010/main" val="225191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A4A9EBD-0558-4D00-905A-1C403D40EF9D}"/>
              </a:ext>
            </a:extLst>
          </p:cNvPr>
          <p:cNvSpPr>
            <a:spLocks noGrp="1"/>
          </p:cNvSpPr>
          <p:nvPr>
            <p:ph type="title"/>
          </p:nvPr>
        </p:nvSpPr>
        <p:spPr>
          <a:xfrm>
            <a:off x="547688" y="279400"/>
            <a:ext cx="10972800" cy="1143000"/>
          </a:xfrm>
        </p:spPr>
        <p:txBody>
          <a:bodyPr>
            <a:normAutofit/>
          </a:bodyPr>
          <a:lstStyle/>
          <a:p>
            <a:pPr eaLnBrk="1" hangingPunct="1"/>
            <a:r>
              <a:rPr lang="en-US" altLang="en-US" dirty="0">
                <a:latin typeface="Arial" panose="020B0604020202020204" pitchFamily="34" charset="0"/>
                <a:cs typeface="Arial" panose="020B0604020202020204" pitchFamily="34" charset="0"/>
              </a:rPr>
              <a:t>Cost and Implications for Not Meeting MOSC Cycle Requirements</a:t>
            </a:r>
          </a:p>
        </p:txBody>
      </p:sp>
      <p:sp>
        <p:nvSpPr>
          <p:cNvPr id="3" name="Content Placeholder 2">
            <a:extLst>
              <a:ext uri="{FF2B5EF4-FFF2-40B4-BE49-F238E27FC236}">
                <a16:creationId xmlns:a16="http://schemas.microsoft.com/office/drawing/2014/main" id="{02EE4300-58CD-1344-A503-8595763F25F9}"/>
              </a:ext>
            </a:extLst>
          </p:cNvPr>
          <p:cNvSpPr>
            <a:spLocks noGrp="1"/>
          </p:cNvSpPr>
          <p:nvPr>
            <p:ph idx="1"/>
          </p:nvPr>
        </p:nvSpPr>
        <p:spPr>
          <a:xfrm>
            <a:off x="376238" y="1422400"/>
            <a:ext cx="11666537" cy="4186238"/>
          </a:xfrm>
        </p:spPr>
        <p:txBody>
          <a:bodyPr rtlCol="0">
            <a:normAutofit fontScale="77500" lnSpcReduction="20000"/>
          </a:bodyPr>
          <a:lstStyle/>
          <a:p>
            <a:pPr marL="457189" indent="-457189" defTabSz="609585" eaLnBrk="1" fontAlgn="auto" hangingPunct="1">
              <a:spcAft>
                <a:spcPts val="0"/>
              </a:spcAft>
              <a:buFont typeface="Arial"/>
              <a:buChar char="•"/>
              <a:defRPr/>
            </a:pPr>
            <a:endParaRPr lang="en-US" sz="4267" dirty="0">
              <a:ea typeface="Arial" charset="0"/>
            </a:endParaRPr>
          </a:p>
          <a:p>
            <a:pPr marL="457189" indent="-457189" defTabSz="609585" eaLnBrk="1" fontAlgn="auto" hangingPunct="1">
              <a:spcAft>
                <a:spcPts val="0"/>
              </a:spcAft>
              <a:buFont typeface="Arial"/>
              <a:buChar char="•"/>
              <a:defRPr/>
            </a:pPr>
            <a:r>
              <a:rPr lang="en-US" sz="3600" dirty="0">
                <a:ea typeface="Arial" charset="0"/>
              </a:rPr>
              <a:t>APTA member rate of $220/$400 non-member per submission cycle; nominal examination fee in year 10.</a:t>
            </a:r>
          </a:p>
          <a:p>
            <a:pPr marL="457189" indent="-457189" defTabSz="609585" eaLnBrk="1" fontAlgn="auto" hangingPunct="1">
              <a:spcAft>
                <a:spcPts val="0"/>
              </a:spcAft>
              <a:buFont typeface="Arial"/>
              <a:buChar char="•"/>
              <a:defRPr/>
            </a:pPr>
            <a:endParaRPr lang="en-US" sz="3600" dirty="0">
              <a:ea typeface="Arial" charset="0"/>
            </a:endParaRPr>
          </a:p>
          <a:p>
            <a:pPr marL="457189" indent="-457189" defTabSz="609585" eaLnBrk="1" fontAlgn="auto" hangingPunct="1">
              <a:spcAft>
                <a:spcPts val="0"/>
              </a:spcAft>
              <a:buFont typeface="Arial"/>
              <a:buChar char="•"/>
              <a:defRPr/>
            </a:pPr>
            <a:r>
              <a:rPr lang="en-US" sz="3600" dirty="0">
                <a:ea typeface="Arial" charset="0"/>
              </a:rPr>
              <a:t>Regardless of compliance with MOSC cycle requirements, certification is still good for a 10-year period.</a:t>
            </a:r>
          </a:p>
          <a:p>
            <a:pPr marL="457189" indent="-457189" defTabSz="609585" eaLnBrk="1" fontAlgn="auto" hangingPunct="1">
              <a:spcAft>
                <a:spcPts val="0"/>
              </a:spcAft>
              <a:buFont typeface="Arial"/>
              <a:buChar char="•"/>
              <a:defRPr/>
            </a:pPr>
            <a:endParaRPr lang="en-US" sz="3600" dirty="0">
              <a:ea typeface="Arial" charset="0"/>
            </a:endParaRPr>
          </a:p>
          <a:p>
            <a:pPr marL="457189" indent="-457189" defTabSz="609585" eaLnBrk="1" fontAlgn="auto" hangingPunct="1">
              <a:spcAft>
                <a:spcPts val="0"/>
              </a:spcAft>
              <a:buFont typeface="Arial"/>
              <a:buChar char="•"/>
              <a:defRPr/>
            </a:pPr>
            <a:r>
              <a:rPr lang="en-US" sz="3600" dirty="0">
                <a:ea typeface="Arial" charset="0"/>
              </a:rPr>
              <a:t>Specialists who do not meet MOSC requirements, or opt not to participate in MOSC process, will be required to apply for and sit for initial certification examination again.  This includes meeting minimum eligibility requirements and associated fees. </a:t>
            </a:r>
          </a:p>
          <a:p>
            <a:pPr marL="457189" indent="-457189" defTabSz="609585" eaLnBrk="1" fontAlgn="auto" hangingPunct="1">
              <a:spcAft>
                <a:spcPts val="0"/>
              </a:spcAft>
              <a:buFont typeface="Arial"/>
              <a:buChar char="•"/>
              <a:defRPr/>
            </a:pPr>
            <a:endParaRPr lang="en-US" sz="4267" dirty="0">
              <a:ea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A4A9EBD-0558-4D00-905A-1C403D40EF9D}"/>
              </a:ext>
            </a:extLst>
          </p:cNvPr>
          <p:cNvSpPr>
            <a:spLocks noGrp="1"/>
          </p:cNvSpPr>
          <p:nvPr>
            <p:ph type="title"/>
          </p:nvPr>
        </p:nvSpPr>
        <p:spPr>
          <a:xfrm>
            <a:off x="547688" y="279400"/>
            <a:ext cx="10972800" cy="1143000"/>
          </a:xfrm>
        </p:spPr>
        <p:txBody>
          <a:bodyPr>
            <a:normAutofit/>
          </a:bodyPr>
          <a:lstStyle/>
          <a:p>
            <a:pPr eaLnBrk="1" hangingPunct="1"/>
            <a:r>
              <a:rPr lang="en-US" altLang="en-US" dirty="0">
                <a:latin typeface="Arial" panose="020B0604020202020204" pitchFamily="34" charset="0"/>
                <a:cs typeface="Arial" panose="020B0604020202020204" pitchFamily="34" charset="0"/>
              </a:rPr>
              <a:t>Payment History and Communications</a:t>
            </a:r>
          </a:p>
        </p:txBody>
      </p:sp>
      <p:sp>
        <p:nvSpPr>
          <p:cNvPr id="3" name="Content Placeholder 2">
            <a:extLst>
              <a:ext uri="{FF2B5EF4-FFF2-40B4-BE49-F238E27FC236}">
                <a16:creationId xmlns:a16="http://schemas.microsoft.com/office/drawing/2014/main" id="{02EE4300-58CD-1344-A503-8595763F25F9}"/>
              </a:ext>
            </a:extLst>
          </p:cNvPr>
          <p:cNvSpPr>
            <a:spLocks noGrp="1"/>
          </p:cNvSpPr>
          <p:nvPr>
            <p:ph idx="1"/>
          </p:nvPr>
        </p:nvSpPr>
        <p:spPr>
          <a:xfrm>
            <a:off x="376238" y="1422400"/>
            <a:ext cx="11666537" cy="4186238"/>
          </a:xfrm>
        </p:spPr>
        <p:txBody>
          <a:bodyPr rtlCol="0">
            <a:normAutofit/>
          </a:bodyPr>
          <a:lstStyle/>
          <a:p>
            <a:pPr marL="457189" indent="-457189" defTabSz="609585" eaLnBrk="1" fontAlgn="auto" hangingPunct="1">
              <a:spcAft>
                <a:spcPts val="0"/>
              </a:spcAft>
              <a:buFont typeface="Arial"/>
              <a:buChar char="•"/>
              <a:defRPr/>
            </a:pPr>
            <a:endParaRPr lang="en-US" sz="4267" dirty="0">
              <a:ea typeface="Arial" charset="0"/>
            </a:endParaRPr>
          </a:p>
          <a:p>
            <a:pPr marL="457189" indent="-457189" defTabSz="609585" eaLnBrk="1" fontAlgn="auto" hangingPunct="1">
              <a:spcAft>
                <a:spcPts val="0"/>
              </a:spcAft>
              <a:buFont typeface="Arial"/>
              <a:buChar char="•"/>
              <a:defRPr/>
            </a:pPr>
            <a:endParaRPr lang="en-US" sz="4267" dirty="0">
              <a:ea typeface="Arial" charset="0"/>
            </a:endParaRPr>
          </a:p>
        </p:txBody>
      </p:sp>
      <p:pic>
        <p:nvPicPr>
          <p:cNvPr id="4" name="Picture 3">
            <a:extLst>
              <a:ext uri="{FF2B5EF4-FFF2-40B4-BE49-F238E27FC236}">
                <a16:creationId xmlns:a16="http://schemas.microsoft.com/office/drawing/2014/main" id="{6C60F60C-8E75-D7A3-E7BB-E2138B032F67}"/>
              </a:ext>
            </a:extLst>
          </p:cNvPr>
          <p:cNvPicPr>
            <a:picLocks noChangeAspect="1"/>
          </p:cNvPicPr>
          <p:nvPr/>
        </p:nvPicPr>
        <p:blipFill>
          <a:blip r:embed="rId3"/>
          <a:stretch>
            <a:fillRect/>
          </a:stretch>
        </p:blipFill>
        <p:spPr>
          <a:xfrm>
            <a:off x="301596" y="1027416"/>
            <a:ext cx="11053307" cy="4581222"/>
          </a:xfrm>
          <a:prstGeom prst="rect">
            <a:avLst/>
          </a:prstGeom>
        </p:spPr>
      </p:pic>
      <p:cxnSp>
        <p:nvCxnSpPr>
          <p:cNvPr id="6" name="Straight Arrow Connector 5">
            <a:extLst>
              <a:ext uri="{FF2B5EF4-FFF2-40B4-BE49-F238E27FC236}">
                <a16:creationId xmlns:a16="http://schemas.microsoft.com/office/drawing/2014/main" id="{E7750153-F156-D057-B06B-DBB0A2670A3F}"/>
              </a:ext>
            </a:extLst>
          </p:cNvPr>
          <p:cNvCxnSpPr>
            <a:cxnSpLocks/>
          </p:cNvCxnSpPr>
          <p:nvPr/>
        </p:nvCxnSpPr>
        <p:spPr>
          <a:xfrm flipH="1">
            <a:off x="7253080" y="701834"/>
            <a:ext cx="399745" cy="36778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A02D91-DC7F-882F-0E3C-4E04163012D1}"/>
              </a:ext>
            </a:extLst>
          </p:cNvPr>
          <p:cNvCxnSpPr>
            <a:cxnSpLocks/>
          </p:cNvCxnSpPr>
          <p:nvPr/>
        </p:nvCxnSpPr>
        <p:spPr>
          <a:xfrm flipH="1">
            <a:off x="5391766" y="813690"/>
            <a:ext cx="436483" cy="32551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9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B46E64F0-1253-41DA-A91D-1A97F8B6FA06}"/>
              </a:ext>
            </a:extLst>
          </p:cNvPr>
          <p:cNvSpPr>
            <a:spLocks noGrp="1"/>
          </p:cNvSpPr>
          <p:nvPr>
            <p:ph type="title"/>
          </p:nvPr>
        </p:nvSpPr>
        <p:spPr>
          <a:xfrm>
            <a:off x="609600" y="123825"/>
            <a:ext cx="10972800" cy="1143000"/>
          </a:xfrm>
        </p:spPr>
        <p:txBody>
          <a:bodyPr/>
          <a:lstStyle/>
          <a:p>
            <a:pPr eaLnBrk="1" hangingPunct="1"/>
            <a:r>
              <a:rPr lang="en-US" altLang="en-US" dirty="0">
                <a:latin typeface="Arial" panose="020B0604020202020204" pitchFamily="34" charset="0"/>
                <a:cs typeface="Arial" panose="020B0604020202020204" pitchFamily="34" charset="0"/>
              </a:rPr>
              <a:t>Emeritus Designation Option</a:t>
            </a:r>
          </a:p>
        </p:txBody>
      </p:sp>
      <p:sp>
        <p:nvSpPr>
          <p:cNvPr id="50178" name="Content Placeholder 2">
            <a:extLst>
              <a:ext uri="{FF2B5EF4-FFF2-40B4-BE49-F238E27FC236}">
                <a16:creationId xmlns:a16="http://schemas.microsoft.com/office/drawing/2014/main" id="{22E9F228-051E-4AF7-8BA0-DE736BB906EE}"/>
              </a:ext>
            </a:extLst>
          </p:cNvPr>
          <p:cNvSpPr>
            <a:spLocks noGrp="1"/>
          </p:cNvSpPr>
          <p:nvPr>
            <p:ph idx="1"/>
          </p:nvPr>
        </p:nvSpPr>
        <p:spPr>
          <a:xfrm>
            <a:off x="609600" y="790575"/>
            <a:ext cx="10972800" cy="4992688"/>
          </a:xfrm>
        </p:spPr>
        <p:txBody>
          <a:bodyPr>
            <a:noAutofit/>
          </a:bodyPr>
          <a:lstStyle/>
          <a:p>
            <a:pPr lvl="1">
              <a:lnSpc>
                <a:spcPct val="80000"/>
              </a:lnSpc>
            </a:pPr>
            <a:endParaRPr lang="en-US" altLang="en-US" sz="2800" dirty="0">
              <a:latin typeface="+mn-lt"/>
              <a:cs typeface="Arial" panose="020B0604020202020204" pitchFamily="34" charset="0"/>
            </a:endParaRPr>
          </a:p>
          <a:p>
            <a:pPr lvl="1">
              <a:lnSpc>
                <a:spcPct val="80000"/>
              </a:lnSpc>
            </a:pPr>
            <a:r>
              <a:rPr lang="en-US" altLang="en-US" sz="2800" b="1" u="sng" dirty="0">
                <a:latin typeface="+mn-lt"/>
                <a:cs typeface="Arial" panose="020B0604020202020204" pitchFamily="34" charset="0"/>
              </a:rPr>
              <a:t>Current</a:t>
            </a:r>
            <a:r>
              <a:rPr lang="en-US" altLang="en-US" sz="2800" dirty="0">
                <a:latin typeface="+mn-lt"/>
                <a:cs typeface="Arial" panose="020B0604020202020204" pitchFamily="34" charset="0"/>
              </a:rPr>
              <a:t> board-certified specialists who have retired from direct patient/client care (as defined by ABPTS) may apply for the ABPTS </a:t>
            </a:r>
            <a:r>
              <a:rPr lang="ja-JP" altLang="en-US" sz="2800" dirty="0">
                <a:latin typeface="+mn-lt"/>
                <a:cs typeface="Arial" panose="020B0604020202020204" pitchFamily="34" charset="0"/>
              </a:rPr>
              <a:t>“</a:t>
            </a:r>
            <a:r>
              <a:rPr lang="en-US" altLang="ja-JP" sz="2800" dirty="0">
                <a:latin typeface="+mn-lt"/>
                <a:cs typeface="Arial" panose="020B0604020202020204" pitchFamily="34" charset="0"/>
              </a:rPr>
              <a:t>emeritus</a:t>
            </a:r>
            <a:r>
              <a:rPr lang="ja-JP" altLang="en-US" sz="2800" dirty="0">
                <a:latin typeface="+mn-lt"/>
                <a:cs typeface="Arial" panose="020B0604020202020204" pitchFamily="34" charset="0"/>
              </a:rPr>
              <a:t>” </a:t>
            </a:r>
            <a:r>
              <a:rPr lang="en-US" altLang="ja-JP" sz="2800" dirty="0">
                <a:latin typeface="+mn-lt"/>
                <a:cs typeface="Arial" panose="020B0604020202020204" pitchFamily="34" charset="0"/>
              </a:rPr>
              <a:t>designation.</a:t>
            </a:r>
          </a:p>
          <a:p>
            <a:pPr lvl="1">
              <a:lnSpc>
                <a:spcPct val="80000"/>
              </a:lnSpc>
            </a:pPr>
            <a:r>
              <a:rPr lang="en-US" altLang="en-US" sz="2800" dirty="0">
                <a:latin typeface="+mn-lt"/>
                <a:ea typeface="Arial" panose="020B0604020202020204" pitchFamily="34" charset="0"/>
                <a:cs typeface="Arial" panose="020B0604020202020204" pitchFamily="34" charset="0"/>
              </a:rPr>
              <a:t>Must meet eligibility requirements and submit emeritus application and $100 application fee </a:t>
            </a:r>
            <a:r>
              <a:rPr lang="en-US" altLang="en-US" sz="2800" dirty="0">
                <a:latin typeface="+mn-lt"/>
                <a:ea typeface="Arial" panose="020B0604020202020204" pitchFamily="34" charset="0"/>
              </a:rPr>
              <a:t>through online application portal </a:t>
            </a:r>
            <a:r>
              <a:rPr lang="en-US" altLang="en-US" sz="2800" dirty="0">
                <a:latin typeface="+mn-lt"/>
                <a:ea typeface="Arial" panose="020B0604020202020204" pitchFamily="34" charset="0"/>
                <a:hlinkClick r:id="rId3"/>
              </a:rPr>
              <a:t>http://abptsportal.apta.org/</a:t>
            </a:r>
            <a:r>
              <a:rPr lang="en-US" altLang="en-US" sz="2800" dirty="0">
                <a:latin typeface="+mn-lt"/>
                <a:ea typeface="Arial" panose="020B0604020202020204" pitchFamily="34" charset="0"/>
              </a:rPr>
              <a:t> in the last year of an individual’s certification. </a:t>
            </a:r>
          </a:p>
          <a:p>
            <a:pPr lvl="1">
              <a:lnSpc>
                <a:spcPct val="80000"/>
              </a:lnSpc>
            </a:pPr>
            <a:r>
              <a:rPr lang="en-US" altLang="en-US" sz="2800" dirty="0">
                <a:latin typeface="+mn-lt"/>
                <a:ea typeface="Arial" panose="020B0604020202020204" pitchFamily="34" charset="0"/>
                <a:cs typeface="Arial" panose="020B0604020202020204" pitchFamily="34" charset="0"/>
              </a:rPr>
              <a:t>Certified specialists with two or more clinical specialties may apply for “emeritus” status only when they have retired from all direct patient and client care, regardless of specialty practice.</a:t>
            </a:r>
          </a:p>
          <a:p>
            <a:pPr lvl="1">
              <a:lnSpc>
                <a:spcPct val="80000"/>
              </a:lnSpc>
            </a:pPr>
            <a:r>
              <a:rPr lang="en-US" altLang="en-US" sz="2800" dirty="0">
                <a:latin typeface="+mn-lt"/>
                <a:ea typeface="Arial" panose="020B0604020202020204" pitchFamily="34" charset="0"/>
                <a:cs typeface="Arial" panose="020B0604020202020204" pitchFamily="34" charset="0"/>
              </a:rPr>
              <a:t>May not represent yourself as a board-certified clinical specialist if you resume direct patient/client care. </a:t>
            </a:r>
          </a:p>
          <a:p>
            <a:pPr lvl="1" eaLnBrk="1" hangingPunct="1">
              <a:lnSpc>
                <a:spcPct val="80000"/>
              </a:lnSpc>
              <a:spcAft>
                <a:spcPts val="600"/>
              </a:spcAft>
            </a:pPr>
            <a:endParaRPr lang="en-US" altLang="ja-JP" sz="2800" dirty="0">
              <a:latin typeface="+mn-lt"/>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4282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B46E64F0-1253-41DA-A91D-1A97F8B6FA06}"/>
              </a:ext>
            </a:extLst>
          </p:cNvPr>
          <p:cNvSpPr>
            <a:spLocks noGrp="1"/>
          </p:cNvSpPr>
          <p:nvPr>
            <p:ph type="title"/>
          </p:nvPr>
        </p:nvSpPr>
        <p:spPr>
          <a:xfrm>
            <a:off x="609600" y="123825"/>
            <a:ext cx="10972800" cy="1143000"/>
          </a:xfrm>
        </p:spPr>
        <p:txBody>
          <a:bodyPr/>
          <a:lstStyle/>
          <a:p>
            <a:pPr eaLnBrk="1" hangingPunct="1"/>
            <a:r>
              <a:rPr lang="en-US" altLang="en-US" dirty="0">
                <a:latin typeface="Arial" panose="020B0604020202020204" pitchFamily="34" charset="0"/>
                <a:cs typeface="Arial" panose="020B0604020202020204" pitchFamily="34" charset="0"/>
              </a:rPr>
              <a:t>Emeritus Designation Option</a:t>
            </a:r>
          </a:p>
        </p:txBody>
      </p:sp>
      <p:sp>
        <p:nvSpPr>
          <p:cNvPr id="50178" name="Content Placeholder 2">
            <a:extLst>
              <a:ext uri="{FF2B5EF4-FFF2-40B4-BE49-F238E27FC236}">
                <a16:creationId xmlns:a16="http://schemas.microsoft.com/office/drawing/2014/main" id="{22E9F228-051E-4AF7-8BA0-DE736BB906EE}"/>
              </a:ext>
            </a:extLst>
          </p:cNvPr>
          <p:cNvSpPr>
            <a:spLocks noGrp="1"/>
          </p:cNvSpPr>
          <p:nvPr>
            <p:ph idx="1"/>
          </p:nvPr>
        </p:nvSpPr>
        <p:spPr>
          <a:xfrm>
            <a:off x="609600" y="790575"/>
            <a:ext cx="10972800" cy="5351808"/>
          </a:xfrm>
        </p:spPr>
        <p:txBody>
          <a:bodyPr>
            <a:noAutofit/>
          </a:bodyPr>
          <a:lstStyle/>
          <a:p>
            <a:pPr lvl="1">
              <a:lnSpc>
                <a:spcPct val="80000"/>
              </a:lnSpc>
            </a:pPr>
            <a:endParaRPr lang="en-US" altLang="en-US" sz="2800" dirty="0">
              <a:latin typeface="+mn-lt"/>
              <a:cs typeface="Arial" panose="020B0604020202020204" pitchFamily="34" charset="0"/>
            </a:endParaRPr>
          </a:p>
          <a:p>
            <a:pPr lvl="1">
              <a:lnSpc>
                <a:spcPct val="80000"/>
              </a:lnSpc>
            </a:pPr>
            <a:r>
              <a:rPr lang="en-US" altLang="en-US" sz="2800" dirty="0">
                <a:latin typeface="+mn-lt"/>
              </a:rPr>
              <a:t>T</a:t>
            </a:r>
            <a:r>
              <a:rPr lang="en-US" altLang="en-US" sz="2800" dirty="0">
                <a:latin typeface="+mn-lt"/>
                <a:cs typeface="Arial" panose="020B0604020202020204" pitchFamily="34" charset="0"/>
              </a:rPr>
              <a:t>wo exceptions to the requirement of full retirement from direct patient and client care: </a:t>
            </a:r>
          </a:p>
          <a:p>
            <a:pPr lvl="2">
              <a:lnSpc>
                <a:spcPct val="80000"/>
              </a:lnSpc>
            </a:pPr>
            <a:r>
              <a:rPr lang="en-US" altLang="en-US" sz="2400" dirty="0">
                <a:latin typeface="+mn-lt"/>
                <a:cs typeface="Arial" panose="020B0604020202020204" pitchFamily="34" charset="0"/>
              </a:rPr>
              <a:t>a therapist who does not participate in direct  care but may perform occasional demonstrations or supervision of patient and client care of with students fewer than five hours in any given week</a:t>
            </a:r>
          </a:p>
          <a:p>
            <a:pPr lvl="2">
              <a:lnSpc>
                <a:spcPct val="80000"/>
              </a:lnSpc>
            </a:pPr>
            <a:r>
              <a:rPr lang="en-US" altLang="en-US" sz="2400" dirty="0">
                <a:latin typeface="+mn-lt"/>
                <a:cs typeface="Arial" panose="020B0604020202020204" pitchFamily="34" charset="0"/>
              </a:rPr>
              <a:t>a therapist who does not participate in direct care but may conduct research or pro bono work where patients and clients are directly influenced or affected by their interaction and can demonstrate an inability to meet the minimum maintenance hour requirement through their research or pro bono work. In either case, or combination of the two, therapists conducting research or pro bono work must not exceed 200 clinical hours in any three-year maintenance cycle.</a:t>
            </a:r>
            <a:endParaRPr lang="en-US" altLang="ja-JP" sz="2400" dirty="0">
              <a:latin typeface="+mn-lt"/>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8335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7CB11E53-ECF2-441F-9718-FBC9DE51E5A9}"/>
              </a:ext>
            </a:extLst>
          </p:cNvPr>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Questions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3CDF4A5F-0BCF-48F7-ABED-985548484314}"/>
              </a:ext>
            </a:extLst>
          </p:cNvPr>
          <p:cNvSpPr>
            <a:spLocks noGrp="1"/>
          </p:cNvSpPr>
          <p:nvPr>
            <p:ph type="title" idx="4294967295"/>
          </p:nvPr>
        </p:nvSpPr>
        <p:spPr>
          <a:xfrm>
            <a:off x="295275" y="272256"/>
            <a:ext cx="9750425" cy="1143000"/>
          </a:xfrm>
        </p:spPr>
        <p:txBody>
          <a:bodyPr/>
          <a:lstStyle/>
          <a:p>
            <a:pPr eaLnBrk="1" hangingPunct="1">
              <a:buClr>
                <a:schemeClr val="accent2"/>
              </a:buClr>
            </a:pPr>
            <a:r>
              <a:rPr lang="en-US" altLang="en-US" dirty="0">
                <a:latin typeface="Arial" panose="020B0604020202020204" pitchFamily="34" charset="0"/>
                <a:cs typeface="Arial" panose="020B0604020202020204" pitchFamily="34" charset="0"/>
              </a:rPr>
              <a:t>For more information contact:</a:t>
            </a:r>
          </a:p>
        </p:txBody>
      </p:sp>
      <p:sp>
        <p:nvSpPr>
          <p:cNvPr id="54275" name="Text Box 3">
            <a:extLst>
              <a:ext uri="{FF2B5EF4-FFF2-40B4-BE49-F238E27FC236}">
                <a16:creationId xmlns:a16="http://schemas.microsoft.com/office/drawing/2014/main" id="{2A4929BD-C769-4842-A577-28B99EEEDBF1}"/>
              </a:ext>
            </a:extLst>
          </p:cNvPr>
          <p:cNvSpPr txBox="1">
            <a:spLocks noChangeArrowheads="1"/>
          </p:cNvSpPr>
          <p:nvPr/>
        </p:nvSpPr>
        <p:spPr bwMode="auto">
          <a:xfrm>
            <a:off x="496888" y="2133600"/>
            <a:ext cx="11096625" cy="4156074"/>
          </a:xfrm>
          <a:prstGeom prst="rect">
            <a:avLst/>
          </a:prstGeom>
          <a:noFill/>
          <a:ln w="9525">
            <a:noFill/>
            <a:miter lim="800000"/>
            <a:headEnd/>
            <a:tailEnd/>
          </a:ln>
        </p:spPr>
        <p:txBody>
          <a:bodyPr>
            <a:spAutoFit/>
          </a:bodyPr>
          <a:lstStyle/>
          <a:p>
            <a:pPr eaLnBrk="1" fontAlgn="auto" hangingPunct="1">
              <a:lnSpc>
                <a:spcPct val="75000"/>
              </a:lnSpc>
              <a:spcBef>
                <a:spcPct val="50000"/>
              </a:spcBef>
              <a:spcAft>
                <a:spcPts val="0"/>
              </a:spcAft>
              <a:defRPr/>
            </a:pPr>
            <a:r>
              <a:rPr lang="en-US" sz="3200" dirty="0">
                <a:latin typeface="+mj-lt"/>
                <a:ea typeface="+mn-ea"/>
              </a:rPr>
              <a:t>APTA </a:t>
            </a:r>
          </a:p>
          <a:p>
            <a:pPr eaLnBrk="1" fontAlgn="auto" hangingPunct="1">
              <a:lnSpc>
                <a:spcPct val="75000"/>
              </a:lnSpc>
              <a:spcBef>
                <a:spcPct val="50000"/>
              </a:spcBef>
              <a:spcAft>
                <a:spcPts val="0"/>
              </a:spcAft>
              <a:defRPr/>
            </a:pPr>
            <a:r>
              <a:rPr lang="en-US" sz="3200" dirty="0">
                <a:solidFill>
                  <a:schemeClr val="tx2"/>
                </a:solidFill>
                <a:latin typeface="+mj-lt"/>
                <a:ea typeface="+mn-ea"/>
              </a:rPr>
              <a:t>Specialist Certification Program </a:t>
            </a:r>
          </a:p>
          <a:p>
            <a:pPr eaLnBrk="1" fontAlgn="auto" hangingPunct="1">
              <a:lnSpc>
                <a:spcPct val="75000"/>
              </a:lnSpc>
              <a:spcBef>
                <a:spcPct val="50000"/>
              </a:spcBef>
              <a:spcAft>
                <a:spcPts val="0"/>
              </a:spcAft>
              <a:defRPr/>
            </a:pPr>
            <a:r>
              <a:rPr lang="fr-FR" sz="3200" dirty="0">
                <a:latin typeface="+mj-lt"/>
                <a:ea typeface="+mn-ea"/>
              </a:rPr>
              <a:t>3030 Potomac Ave., Suite 100</a:t>
            </a:r>
          </a:p>
          <a:p>
            <a:pPr eaLnBrk="1" fontAlgn="auto" hangingPunct="1">
              <a:lnSpc>
                <a:spcPct val="75000"/>
              </a:lnSpc>
              <a:spcBef>
                <a:spcPct val="50000"/>
              </a:spcBef>
              <a:spcAft>
                <a:spcPts val="0"/>
              </a:spcAft>
              <a:defRPr/>
            </a:pPr>
            <a:r>
              <a:rPr lang="fr-FR" sz="3200" dirty="0">
                <a:latin typeface="+mj-lt"/>
                <a:ea typeface="+mn-ea"/>
              </a:rPr>
              <a:t>Alexandria, VA 22305-3085</a:t>
            </a:r>
          </a:p>
          <a:p>
            <a:pPr eaLnBrk="1" fontAlgn="auto" hangingPunct="1">
              <a:lnSpc>
                <a:spcPct val="75000"/>
              </a:lnSpc>
              <a:spcBef>
                <a:spcPct val="50000"/>
              </a:spcBef>
              <a:spcAft>
                <a:spcPts val="0"/>
              </a:spcAft>
              <a:defRPr/>
            </a:pPr>
            <a:r>
              <a:rPr lang="en-US" sz="3200" dirty="0">
                <a:latin typeface="+mj-lt"/>
                <a:ea typeface="+mn-ea"/>
              </a:rPr>
              <a:t>800/999-2782, </a:t>
            </a:r>
            <a:r>
              <a:rPr lang="en-US" sz="3200" dirty="0" err="1">
                <a:latin typeface="+mj-lt"/>
                <a:ea typeface="+mn-ea"/>
              </a:rPr>
              <a:t>ext</a:t>
            </a:r>
            <a:r>
              <a:rPr lang="en-US" sz="3200" dirty="0">
                <a:latin typeface="+mj-lt"/>
                <a:ea typeface="+mn-ea"/>
              </a:rPr>
              <a:t> 3390</a:t>
            </a:r>
          </a:p>
          <a:p>
            <a:pPr eaLnBrk="1" fontAlgn="auto" hangingPunct="1">
              <a:lnSpc>
                <a:spcPct val="75000"/>
              </a:lnSpc>
              <a:spcBef>
                <a:spcPct val="50000"/>
              </a:spcBef>
              <a:spcAft>
                <a:spcPts val="0"/>
              </a:spcAft>
              <a:defRPr/>
            </a:pPr>
            <a:r>
              <a:rPr lang="en-US" sz="3200" dirty="0">
                <a:latin typeface="+mj-lt"/>
                <a:hlinkClick r:id="rId3"/>
              </a:rPr>
              <a:t>Spec-recert@apta.org</a:t>
            </a:r>
            <a:r>
              <a:rPr lang="en-US" sz="3200" dirty="0">
                <a:latin typeface="+mj-lt"/>
              </a:rPr>
              <a:t> </a:t>
            </a:r>
            <a:endParaRPr lang="en-US" sz="3200" dirty="0">
              <a:latin typeface="+mj-lt"/>
              <a:ea typeface="+mn-ea"/>
            </a:endParaRPr>
          </a:p>
          <a:p>
            <a:pPr eaLnBrk="1" fontAlgn="auto" hangingPunct="1">
              <a:lnSpc>
                <a:spcPct val="75000"/>
              </a:lnSpc>
              <a:spcBef>
                <a:spcPct val="50000"/>
              </a:spcBef>
              <a:spcAft>
                <a:spcPts val="0"/>
              </a:spcAft>
              <a:defRPr/>
            </a:pPr>
            <a:r>
              <a:rPr lang="en-US" sz="3200" dirty="0">
                <a:latin typeface="+mj-lt"/>
                <a:ea typeface="+mn-ea"/>
                <a:hlinkClick r:id="rId4"/>
              </a:rPr>
              <a:t>https://specialization.apta.org/</a:t>
            </a:r>
            <a:r>
              <a:rPr lang="en-US" sz="3200" dirty="0">
                <a:latin typeface="+mj-lt"/>
                <a:ea typeface="+mn-e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AA4D2F95-9F88-425C-AB4D-CCCC0DC6B2EA}"/>
              </a:ext>
            </a:extLst>
          </p:cNvPr>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MOSC: Purpose</a:t>
            </a:r>
          </a:p>
        </p:txBody>
      </p:sp>
      <p:sp>
        <p:nvSpPr>
          <p:cNvPr id="22530" name="Content Placeholder 2">
            <a:extLst>
              <a:ext uri="{FF2B5EF4-FFF2-40B4-BE49-F238E27FC236}">
                <a16:creationId xmlns:a16="http://schemas.microsoft.com/office/drawing/2014/main" id="{9ED25614-F65F-4FFF-B414-5016A53EE07E}"/>
              </a:ext>
            </a:extLst>
          </p:cNvPr>
          <p:cNvSpPr>
            <a:spLocks noGrp="1"/>
          </p:cNvSpPr>
          <p:nvPr>
            <p:ph idx="1"/>
          </p:nvPr>
        </p:nvSpPr>
        <p:spPr>
          <a:xfrm>
            <a:off x="750888" y="1168924"/>
            <a:ext cx="10972800" cy="4434951"/>
          </a:xfrm>
        </p:spPr>
        <p:txBody>
          <a:bodyPr>
            <a:normAutofit fontScale="92500" lnSpcReduction="10000"/>
          </a:bodyPr>
          <a:lstStyle/>
          <a:p>
            <a:pPr eaLnBrk="1" hangingPunct="1"/>
            <a:r>
              <a:rPr lang="en-US" altLang="en-US" sz="2800" dirty="0">
                <a:latin typeface="Arial" panose="020B0604020202020204" pitchFamily="34" charset="0"/>
                <a:cs typeface="Arial" panose="020B0604020202020204" pitchFamily="34" charset="0"/>
              </a:rPr>
              <a:t>More effectively verify and facilitate continued competence as an advanced practitioner in the specialty area. </a:t>
            </a:r>
          </a:p>
          <a:p>
            <a:pPr eaLnBrk="1" hangingPunct="1"/>
            <a:r>
              <a:rPr lang="en-US" altLang="en-US" sz="2800" dirty="0">
                <a:latin typeface="Arial" panose="020B0604020202020204" pitchFamily="34" charset="0"/>
                <a:cs typeface="Arial" panose="020B0604020202020204" pitchFamily="34" charset="0"/>
              </a:rPr>
              <a:t>Designed to educate and enrich the clinician’s expertise in the specialty practice area</a:t>
            </a:r>
          </a:p>
          <a:p>
            <a:pPr eaLnBrk="1" hangingPunct="1"/>
            <a:r>
              <a:rPr lang="en-US" altLang="en-US" sz="2800" dirty="0">
                <a:latin typeface="Arial" panose="020B0604020202020204" pitchFamily="34" charset="0"/>
                <a:cs typeface="Arial" panose="020B0604020202020204" pitchFamily="34" charset="0"/>
              </a:rPr>
              <a:t>More effectively evaluate professional development and clinical experience.</a:t>
            </a:r>
          </a:p>
          <a:p>
            <a:pPr eaLnBrk="1" hangingPunct="1"/>
            <a:r>
              <a:rPr lang="en-US" altLang="en-US" sz="2800" dirty="0">
                <a:latin typeface="Arial" panose="020B0604020202020204" pitchFamily="34" charset="0"/>
                <a:cs typeface="Arial" panose="020B0604020202020204" pitchFamily="34" charset="0"/>
              </a:rPr>
              <a:t>Better encourage ongoing education and professional growth.</a:t>
            </a:r>
          </a:p>
          <a:p>
            <a:pPr eaLnBrk="1" hangingPunct="1"/>
            <a:r>
              <a:rPr lang="en-US" altLang="en-US" sz="2800" dirty="0">
                <a:latin typeface="Arial" panose="020B0604020202020204" pitchFamily="34" charset="0"/>
                <a:cs typeface="Arial" panose="020B0604020202020204" pitchFamily="34" charset="0"/>
              </a:rPr>
              <a:t>Keep pace with the rapidly expanding specialty knowledge base and scientific evidence that guides clinical decision-making.</a:t>
            </a:r>
          </a:p>
          <a:p>
            <a:pPr eaLnBrk="1" hangingPunct="1"/>
            <a:r>
              <a:rPr lang="en-US" altLang="en-US" sz="2800" dirty="0">
                <a:latin typeface="Arial" panose="020B0604020202020204" pitchFamily="34" charset="0"/>
                <a:cs typeface="Arial" panose="020B0604020202020204" pitchFamily="34" charset="0"/>
              </a:rPr>
              <a:t>Promote improved health outcomes related to physical therapy specialty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119E-395C-3249-997C-39A475B3F84F}"/>
              </a:ext>
            </a:extLst>
          </p:cNvPr>
          <p:cNvSpPr>
            <a:spLocks noGrp="1"/>
          </p:cNvSpPr>
          <p:nvPr>
            <p:ph type="title"/>
          </p:nvPr>
        </p:nvSpPr>
        <p:spPr>
          <a:xfrm>
            <a:off x="617538" y="136525"/>
            <a:ext cx="10972800" cy="990600"/>
          </a:xfrm>
        </p:spPr>
        <p:txBody>
          <a:bodyPr rtlCol="0">
            <a:normAutofit/>
          </a:bodyPr>
          <a:lstStyle/>
          <a:p>
            <a:pPr defTabSz="609585" eaLnBrk="1" fontAlgn="auto" hangingPunct="1">
              <a:spcAft>
                <a:spcPts val="0"/>
              </a:spcAft>
              <a:defRPr/>
            </a:pPr>
            <a:r>
              <a:rPr lang="en-US" dirty="0">
                <a:ea typeface="Arial" charset="0"/>
              </a:rPr>
              <a:t>Maintenance of Specialist Certification </a:t>
            </a:r>
          </a:p>
        </p:txBody>
      </p:sp>
      <p:pic>
        <p:nvPicPr>
          <p:cNvPr id="4" name="Content Placeholder 3">
            <a:extLst>
              <a:ext uri="{FF2B5EF4-FFF2-40B4-BE49-F238E27FC236}">
                <a16:creationId xmlns:a16="http://schemas.microsoft.com/office/drawing/2014/main" id="{0636ED8D-23DD-4ADC-B86D-48EDB7A2866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965200"/>
            <a:ext cx="8547100" cy="4914900"/>
          </a:xfrm>
        </p:spPr>
      </p:pic>
      <p:grpSp>
        <p:nvGrpSpPr>
          <p:cNvPr id="5" name="Group 4">
            <a:extLst>
              <a:ext uri="{FF2B5EF4-FFF2-40B4-BE49-F238E27FC236}">
                <a16:creationId xmlns:a16="http://schemas.microsoft.com/office/drawing/2014/main" id="{8D0439CD-2857-7E4F-AF10-0C6AC3207230}"/>
              </a:ext>
            </a:extLst>
          </p:cNvPr>
          <p:cNvGrpSpPr/>
          <p:nvPr/>
        </p:nvGrpSpPr>
        <p:grpSpPr>
          <a:xfrm>
            <a:off x="5623345" y="2473121"/>
            <a:ext cx="2245881" cy="1872734"/>
            <a:chOff x="3209392" y="1700364"/>
            <a:chExt cx="1210740" cy="1210740"/>
          </a:xfrm>
          <a:solidFill>
            <a:schemeClr val="tx2">
              <a:lumMod val="75000"/>
            </a:schemeClr>
          </a:solidFill>
        </p:grpSpPr>
        <p:sp>
          <p:nvSpPr>
            <p:cNvPr id="6" name="Oval 5">
              <a:extLst>
                <a:ext uri="{FF2B5EF4-FFF2-40B4-BE49-F238E27FC236}">
                  <a16:creationId xmlns:a16="http://schemas.microsoft.com/office/drawing/2014/main" id="{AEC8A2A3-F993-6947-9DF0-0BF8679EF0BA}"/>
                </a:ext>
              </a:extLst>
            </p:cNvPr>
            <p:cNvSpPr/>
            <p:nvPr/>
          </p:nvSpPr>
          <p:spPr>
            <a:xfrm>
              <a:off x="3209392" y="1700364"/>
              <a:ext cx="1210740" cy="121074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2EC2A75-6E51-614C-AB25-689C7EA555DB}"/>
                </a:ext>
              </a:extLst>
            </p:cNvPr>
            <p:cNvSpPr/>
            <p:nvPr/>
          </p:nvSpPr>
          <p:spPr>
            <a:xfrm>
              <a:off x="3386701" y="1918668"/>
              <a:ext cx="856122" cy="774133"/>
            </a:xfrm>
            <a:prstGeom prst="rect">
              <a:avLst/>
            </a:prstGeom>
            <a:grp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eaLnBrk="1" fontAlgn="auto" hangingPunct="1">
                <a:lnSpc>
                  <a:spcPct val="90000"/>
                </a:lnSpc>
                <a:spcAft>
                  <a:spcPct val="35000"/>
                </a:spcAft>
                <a:defRPr/>
              </a:pPr>
              <a:r>
                <a:rPr lang="en-US" sz="2800" b="1" dirty="0">
                  <a:solidFill>
                    <a:schemeClr val="accent1">
                      <a:lumMod val="40000"/>
                      <a:lumOff val="60000"/>
                    </a:schemeClr>
                  </a:solidFill>
                </a:rPr>
                <a:t>MOSC</a:t>
              </a:r>
            </a:p>
          </p:txBody>
        </p:sp>
      </p:grpSp>
      <p:sp>
        <p:nvSpPr>
          <p:cNvPr id="23556" name="TextBox 10">
            <a:extLst>
              <a:ext uri="{FF2B5EF4-FFF2-40B4-BE49-F238E27FC236}">
                <a16:creationId xmlns:a16="http://schemas.microsoft.com/office/drawing/2014/main" id="{34BB33C9-288F-4701-86ED-CBA9CAE605CB}"/>
              </a:ext>
            </a:extLst>
          </p:cNvPr>
          <p:cNvSpPr txBox="1">
            <a:spLocks noChangeArrowheads="1"/>
          </p:cNvSpPr>
          <p:nvPr/>
        </p:nvSpPr>
        <p:spPr bwMode="auto">
          <a:xfrm>
            <a:off x="611188" y="1320800"/>
            <a:ext cx="3160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Certification Cycle</a:t>
            </a:r>
          </a:p>
        </p:txBody>
      </p:sp>
      <p:sp>
        <p:nvSpPr>
          <p:cNvPr id="9" name="Down Arrow 8">
            <a:extLst>
              <a:ext uri="{FF2B5EF4-FFF2-40B4-BE49-F238E27FC236}">
                <a16:creationId xmlns:a16="http://schemas.microsoft.com/office/drawing/2014/main" id="{A8132330-2871-C949-9172-3D0ED9F66073}"/>
              </a:ext>
            </a:extLst>
          </p:cNvPr>
          <p:cNvSpPr/>
          <p:nvPr/>
        </p:nvSpPr>
        <p:spPr>
          <a:xfrm>
            <a:off x="1897063" y="1863725"/>
            <a:ext cx="541337" cy="3397250"/>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8" name="TextBox 11">
            <a:extLst>
              <a:ext uri="{FF2B5EF4-FFF2-40B4-BE49-F238E27FC236}">
                <a16:creationId xmlns:a16="http://schemas.microsoft.com/office/drawing/2014/main" id="{B8A3EB58-B573-4055-A005-048214B10F83}"/>
              </a:ext>
            </a:extLst>
          </p:cNvPr>
          <p:cNvSpPr txBox="1">
            <a:spLocks noChangeArrowheads="1"/>
          </p:cNvSpPr>
          <p:nvPr/>
        </p:nvSpPr>
        <p:spPr bwMode="auto">
          <a:xfrm>
            <a:off x="768350" y="2522538"/>
            <a:ext cx="112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t>3</a:t>
            </a:r>
          </a:p>
        </p:txBody>
      </p:sp>
      <p:sp>
        <p:nvSpPr>
          <p:cNvPr id="23559" name="TextBox 13">
            <a:extLst>
              <a:ext uri="{FF2B5EF4-FFF2-40B4-BE49-F238E27FC236}">
                <a16:creationId xmlns:a16="http://schemas.microsoft.com/office/drawing/2014/main" id="{F80C18A3-BE1D-4780-BCEC-8FF66D3EBBBC}"/>
              </a:ext>
            </a:extLst>
          </p:cNvPr>
          <p:cNvSpPr txBox="1">
            <a:spLocks noChangeArrowheads="1"/>
          </p:cNvSpPr>
          <p:nvPr/>
        </p:nvSpPr>
        <p:spPr bwMode="auto">
          <a:xfrm>
            <a:off x="768350" y="3087688"/>
            <a:ext cx="112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t>6</a:t>
            </a:r>
          </a:p>
        </p:txBody>
      </p:sp>
      <p:sp>
        <p:nvSpPr>
          <p:cNvPr id="23560" name="TextBox 14">
            <a:extLst>
              <a:ext uri="{FF2B5EF4-FFF2-40B4-BE49-F238E27FC236}">
                <a16:creationId xmlns:a16="http://schemas.microsoft.com/office/drawing/2014/main" id="{0F199CBA-388F-4921-81F1-AFA61904FC47}"/>
              </a:ext>
            </a:extLst>
          </p:cNvPr>
          <p:cNvSpPr txBox="1">
            <a:spLocks noChangeArrowheads="1"/>
          </p:cNvSpPr>
          <p:nvPr/>
        </p:nvSpPr>
        <p:spPr bwMode="auto">
          <a:xfrm>
            <a:off x="755650" y="3841750"/>
            <a:ext cx="1128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t>9</a:t>
            </a:r>
          </a:p>
        </p:txBody>
      </p:sp>
      <p:sp>
        <p:nvSpPr>
          <p:cNvPr id="23561" name="TextBox 15">
            <a:extLst>
              <a:ext uri="{FF2B5EF4-FFF2-40B4-BE49-F238E27FC236}">
                <a16:creationId xmlns:a16="http://schemas.microsoft.com/office/drawing/2014/main" id="{35EAB15D-3B3C-4379-8202-A2F61D07B8FB}"/>
              </a:ext>
            </a:extLst>
          </p:cNvPr>
          <p:cNvSpPr txBox="1">
            <a:spLocks noChangeArrowheads="1"/>
          </p:cNvSpPr>
          <p:nvPr/>
        </p:nvSpPr>
        <p:spPr bwMode="auto">
          <a:xfrm>
            <a:off x="768350" y="1900238"/>
            <a:ext cx="112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a:t>Year</a:t>
            </a:r>
          </a:p>
        </p:txBody>
      </p:sp>
      <p:sp>
        <p:nvSpPr>
          <p:cNvPr id="23562" name="TextBox 16">
            <a:extLst>
              <a:ext uri="{FF2B5EF4-FFF2-40B4-BE49-F238E27FC236}">
                <a16:creationId xmlns:a16="http://schemas.microsoft.com/office/drawing/2014/main" id="{07DB3156-36A8-4F0F-9254-F57D8A412B15}"/>
              </a:ext>
            </a:extLst>
          </p:cNvPr>
          <p:cNvSpPr txBox="1">
            <a:spLocks noChangeArrowheads="1"/>
          </p:cNvSpPr>
          <p:nvPr/>
        </p:nvSpPr>
        <p:spPr bwMode="auto">
          <a:xfrm>
            <a:off x="706438" y="4495800"/>
            <a:ext cx="1128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t>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B54650B-8BA1-4745-A060-69605AD007C4}"/>
              </a:ext>
            </a:extLst>
          </p:cNvPr>
          <p:cNvSpPr>
            <a:spLocks noGrp="1"/>
          </p:cNvSpPr>
          <p:nvPr>
            <p:ph type="title"/>
          </p:nvPr>
        </p:nvSpPr>
        <p:spPr>
          <a:xfrm>
            <a:off x="406400" y="301625"/>
            <a:ext cx="11172825" cy="1143000"/>
          </a:xfrm>
        </p:spPr>
        <p:txBody>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sp>
        <p:nvSpPr>
          <p:cNvPr id="55298" name="Content Placeholder 2">
            <a:extLst>
              <a:ext uri="{FF2B5EF4-FFF2-40B4-BE49-F238E27FC236}">
                <a16:creationId xmlns:a16="http://schemas.microsoft.com/office/drawing/2014/main" id="{185BFB2C-034E-754D-A9C3-451C8B5259FD}"/>
              </a:ext>
            </a:extLst>
          </p:cNvPr>
          <p:cNvSpPr>
            <a:spLocks noGrp="1"/>
          </p:cNvSpPr>
          <p:nvPr>
            <p:ph idx="1"/>
          </p:nvPr>
        </p:nvSpPr>
        <p:spPr>
          <a:xfrm>
            <a:off x="758825" y="819150"/>
            <a:ext cx="10382250" cy="5832475"/>
          </a:xfrm>
        </p:spPr>
        <p:txBody>
          <a:bodyPr rtlCol="0">
            <a:normAutofit fontScale="92500" lnSpcReduction="10000"/>
          </a:bodyPr>
          <a:lstStyle/>
          <a:p>
            <a:pPr marL="457189" indent="-457189" defTabSz="609585" eaLnBrk="1" fontAlgn="auto" hangingPunct="1">
              <a:spcAft>
                <a:spcPts val="0"/>
              </a:spcAft>
              <a:buFont typeface="Arial"/>
              <a:buChar char="•"/>
              <a:defRPr/>
            </a:pPr>
            <a:r>
              <a:rPr lang="en-US" b="1" dirty="0">
                <a:latin typeface="+mn-lt"/>
                <a:ea typeface="ＭＳ Ｐゴシック" charset="0"/>
              </a:rPr>
              <a:t>Evidence of Current Unrestricted Licensure </a:t>
            </a:r>
            <a:r>
              <a:rPr lang="en-US" dirty="0">
                <a:latin typeface="+mn-lt"/>
                <a:ea typeface="ＭＳ Ｐゴシック" charset="0"/>
              </a:rPr>
              <a:t>as a physical therapist in the United States, the District of Columbia, Puerto Rico or the Virgin Islands.</a:t>
            </a:r>
          </a:p>
          <a:p>
            <a:pPr marL="457189" indent="-457189" defTabSz="609585" eaLnBrk="1" fontAlgn="auto" hangingPunct="1">
              <a:spcBef>
                <a:spcPct val="60000"/>
              </a:spcBef>
              <a:spcAft>
                <a:spcPts val="0"/>
              </a:spcAft>
              <a:buFont typeface="Arial"/>
              <a:buChar char="•"/>
              <a:defRPr/>
            </a:pPr>
            <a:r>
              <a:rPr lang="en-US" b="1" dirty="0">
                <a:latin typeface="+mn-lt"/>
                <a:ea typeface="ＭＳ Ｐゴシック" charset="0"/>
              </a:rPr>
              <a:t>Direct Patient Care in the Specialty Area</a:t>
            </a:r>
          </a:p>
          <a:p>
            <a:pPr marL="990575" lvl="1" indent="-380990" defTabSz="609585" eaLnBrk="1" fontAlgn="auto" hangingPunct="1">
              <a:spcBef>
                <a:spcPct val="60000"/>
              </a:spcBef>
              <a:spcAft>
                <a:spcPts val="0"/>
              </a:spcAft>
              <a:buFont typeface="Arial"/>
              <a:buChar char="–"/>
              <a:defRPr/>
            </a:pPr>
            <a:r>
              <a:rPr lang="en-US" sz="2800" dirty="0">
                <a:latin typeface="+mn-lt"/>
                <a:ea typeface="ＭＳ Ｐゴシック" charset="0"/>
              </a:rPr>
              <a:t>Evidence of 200 hours of direct patient care in the specialty practice within each three (3) year submission period.</a:t>
            </a:r>
          </a:p>
          <a:p>
            <a:pPr marL="990575" lvl="1" indent="-380990" defTabSz="609585" eaLnBrk="1" fontAlgn="auto" hangingPunct="1">
              <a:spcBef>
                <a:spcPct val="60000"/>
              </a:spcBef>
              <a:spcAft>
                <a:spcPts val="0"/>
              </a:spcAft>
              <a:buFont typeface="Arial"/>
              <a:buChar char="–"/>
              <a:defRPr/>
            </a:pPr>
            <a:r>
              <a:rPr lang="en-US" sz="2800" dirty="0">
                <a:latin typeface="+mn-lt"/>
                <a:ea typeface="ＭＳ Ｐゴシック" charset="0"/>
              </a:rPr>
              <a:t>For sports specialists only, 33 of 200 hours must be venue coverage hours. </a:t>
            </a:r>
          </a:p>
          <a:p>
            <a:pPr marL="990575" lvl="1" indent="-380990" defTabSz="609585" eaLnBrk="1" fontAlgn="auto" hangingPunct="1">
              <a:spcBef>
                <a:spcPct val="60000"/>
              </a:spcBef>
              <a:spcAft>
                <a:spcPts val="0"/>
              </a:spcAft>
              <a:buFont typeface="Arial"/>
              <a:buChar char="–"/>
              <a:defRPr/>
            </a:pPr>
            <a:r>
              <a:rPr lang="en-US" sz="2800" dirty="0">
                <a:latin typeface="+mn-lt"/>
                <a:ea typeface="ＭＳ Ｐゴシック" charset="0"/>
              </a:rPr>
              <a:t>Hours  accrued in year 10 applied to the next three-year submission period.</a:t>
            </a:r>
          </a:p>
          <a:p>
            <a:pPr marL="533385" indent="-457200" defTabSz="609585" eaLnBrk="1" fontAlgn="auto" hangingPunct="1">
              <a:spcBef>
                <a:spcPct val="60000"/>
              </a:spcBef>
              <a:spcAft>
                <a:spcPts val="0"/>
              </a:spcAft>
              <a:defRPr/>
            </a:pPr>
            <a:r>
              <a:rPr lang="en-US" b="1" dirty="0">
                <a:latin typeface="+mn-lt"/>
                <a:ea typeface="ＭＳ Ｐゴシック" charset="0"/>
              </a:rPr>
              <a:t>CPR and Acute Management of Injury &amp; Illness Course Requirements for Sports Specialists.</a:t>
            </a:r>
          </a:p>
          <a:p>
            <a:pPr marL="1066785" lvl="1" indent="-457200" defTabSz="609585" eaLnBrk="1" fontAlgn="auto" hangingPunct="1">
              <a:spcBef>
                <a:spcPct val="60000"/>
              </a:spcBef>
              <a:spcAft>
                <a:spcPts val="0"/>
              </a:spcAft>
              <a:defRPr/>
            </a:pPr>
            <a:endParaRPr lang="en-US" sz="1500" b="1" dirty="0">
              <a:latin typeface="+mj-lt"/>
              <a:ea typeface="ＭＳ Ｐゴシック" charset="0"/>
            </a:endParaRPr>
          </a:p>
          <a:p>
            <a:pPr marL="609585" lvl="1" indent="0" defTabSz="609585" eaLnBrk="1" fontAlgn="auto" hangingPunct="1">
              <a:spcBef>
                <a:spcPct val="60000"/>
              </a:spcBef>
              <a:spcAft>
                <a:spcPts val="0"/>
              </a:spcAft>
              <a:buFont typeface="Arial" panose="020B0604020202020204" pitchFamily="34" charset="0"/>
              <a:buNone/>
              <a:defRPr/>
            </a:pPr>
            <a:endParaRPr lang="en-US" sz="2400" dirty="0">
              <a:latin typeface="+mj-lt"/>
              <a:ea typeface="ＭＳ Ｐゴシック" charset="0"/>
            </a:endParaRPr>
          </a:p>
          <a:p>
            <a:pPr marL="457189" indent="-457189" defTabSz="609585" eaLnBrk="1" fontAlgn="auto" hangingPunct="1">
              <a:spcBef>
                <a:spcPct val="60000"/>
              </a:spcBef>
              <a:spcAft>
                <a:spcPts val="0"/>
              </a:spcAft>
              <a:buFont typeface="Wingdings" charset="0"/>
              <a:buChar char="l"/>
              <a:defRPr/>
            </a:pPr>
            <a:endParaRPr lang="en-US" sz="2400" b="1" dirty="0">
              <a:latin typeface="Verdana" charset="0"/>
              <a:ea typeface="ＭＳ Ｐゴシック" charset="0"/>
            </a:endParaRPr>
          </a:p>
          <a:p>
            <a:pPr marL="457189" indent="-457189" defTabSz="609585" eaLnBrk="1" fontAlgn="auto" hangingPunct="1">
              <a:spcAft>
                <a:spcPts val="0"/>
              </a:spcAft>
              <a:buFont typeface="Arial"/>
              <a:buChar char="•"/>
              <a:defRPr/>
            </a:pPr>
            <a:endParaRPr lang="en-US" sz="2800" b="1" dirty="0">
              <a:latin typeface="Verdana" charset="0"/>
              <a:ea typeface="ＭＳ Ｐゴシック" charset="0"/>
            </a:endParaRPr>
          </a:p>
          <a:p>
            <a:pPr marL="457189" indent="-457189" defTabSz="609585" eaLnBrk="1" fontAlgn="auto" hangingPunct="1">
              <a:spcAft>
                <a:spcPts val="0"/>
              </a:spcAft>
              <a:buFont typeface="Arial"/>
              <a:buChar char="•"/>
              <a:defRPr/>
            </a:pPr>
            <a:endParaRPr lang="en-US" sz="4267" dirty="0">
              <a:latin typeface="Verdana"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5AB8F5F5-F9A8-4184-B50A-D7385812A6A9}"/>
              </a:ext>
            </a:extLst>
          </p:cNvPr>
          <p:cNvSpPr>
            <a:spLocks noGrp="1"/>
          </p:cNvSpPr>
          <p:nvPr>
            <p:ph type="title"/>
          </p:nvPr>
        </p:nvSpPr>
        <p:spPr>
          <a:xfrm>
            <a:off x="496888" y="166688"/>
            <a:ext cx="11082337" cy="1143000"/>
          </a:xfrm>
        </p:spPr>
        <p:txBody>
          <a:bodyPr>
            <a:normAutofit/>
          </a:bodyPr>
          <a:lstStyle/>
          <a:p>
            <a:pPr eaLnBrk="1" hangingPunct="1"/>
            <a:r>
              <a:rPr lang="en-US" altLang="en-US" sz="3600" dirty="0">
                <a:latin typeface="Arial" panose="020B0604020202020204" pitchFamily="34" charset="0"/>
                <a:cs typeface="Arial" panose="020B0604020202020204" pitchFamily="34" charset="0"/>
              </a:rPr>
              <a:t>Minimum Eligibility Requirements of MOSC </a:t>
            </a:r>
            <a:br>
              <a:rPr lang="en-US" altLang="en-US" sz="4300" dirty="0">
                <a:latin typeface="Arial" panose="020B0604020202020204" pitchFamily="34" charset="0"/>
                <a:cs typeface="Arial" panose="020B0604020202020204" pitchFamily="34" charset="0"/>
              </a:rPr>
            </a:br>
            <a:endParaRPr lang="en-US" altLang="en-US" sz="4300" dirty="0">
              <a:latin typeface="Arial" panose="020B0604020202020204" pitchFamily="34" charset="0"/>
              <a:cs typeface="Arial" panose="020B0604020202020204" pitchFamily="34" charset="0"/>
            </a:endParaRPr>
          </a:p>
        </p:txBody>
      </p:sp>
      <p:sp>
        <p:nvSpPr>
          <p:cNvPr id="26626" name="Content Placeholder 2">
            <a:extLst>
              <a:ext uri="{FF2B5EF4-FFF2-40B4-BE49-F238E27FC236}">
                <a16:creationId xmlns:a16="http://schemas.microsoft.com/office/drawing/2014/main" id="{7B9BBE8C-7791-4CEB-AF03-D7E2856EDE79}"/>
              </a:ext>
            </a:extLst>
          </p:cNvPr>
          <p:cNvSpPr>
            <a:spLocks noGrp="1"/>
          </p:cNvSpPr>
          <p:nvPr>
            <p:ph idx="1"/>
          </p:nvPr>
        </p:nvSpPr>
        <p:spPr>
          <a:xfrm>
            <a:off x="609600" y="847725"/>
            <a:ext cx="10972800" cy="5857875"/>
          </a:xfrm>
        </p:spPr>
        <p:txBody>
          <a:bodyPr>
            <a:normAutofit fontScale="77500" lnSpcReduction="20000"/>
          </a:bodyPr>
          <a:lstStyle/>
          <a:p>
            <a:pPr marL="0" indent="0" eaLnBrk="1" hangingPunct="1">
              <a:spcAft>
                <a:spcPts val="600"/>
              </a:spcAft>
              <a:buFont typeface="Arial" panose="020B0604020202020204" pitchFamily="34" charset="0"/>
              <a:buNone/>
            </a:pPr>
            <a:r>
              <a:rPr lang="en-US" altLang="en-US" sz="3100" b="1" dirty="0">
                <a:latin typeface="+mn-lt"/>
                <a:cs typeface="Arial" panose="020B0604020202020204" pitchFamily="34" charset="0"/>
              </a:rPr>
              <a:t>Commitment to Life-Long Learning through Professional Development</a:t>
            </a:r>
          </a:p>
          <a:p>
            <a:pPr lvl="1" eaLnBrk="1" hangingPunct="1">
              <a:spcBef>
                <a:spcPct val="0"/>
              </a:spcBef>
              <a:spcAft>
                <a:spcPts val="1800"/>
              </a:spcAft>
            </a:pPr>
            <a:r>
              <a:rPr lang="en-US" altLang="en-US" sz="3100" dirty="0">
                <a:latin typeface="+mn-lt"/>
                <a:ea typeface="MS PGothic" panose="020B0600070205080204" pitchFamily="34" charset="-128"/>
                <a:cs typeface="Arial" panose="020B0604020202020204" pitchFamily="34" charset="0"/>
              </a:rPr>
              <a:t>Mimics the information captured in the current PDP (professional services, continuing education coursework, publications, presentations, clinical supervision and consultation, research, clinical instruction, teaching).</a:t>
            </a:r>
          </a:p>
          <a:p>
            <a:pPr lvl="1" eaLnBrk="1" hangingPunct="1">
              <a:spcBef>
                <a:spcPct val="0"/>
              </a:spcBef>
              <a:spcAft>
                <a:spcPts val="1800"/>
              </a:spcAft>
            </a:pPr>
            <a:r>
              <a:rPr lang="en-US" altLang="en-US" sz="3100" dirty="0">
                <a:latin typeface="+mn-lt"/>
                <a:ea typeface="MS PGothic" panose="020B0600070205080204" pitchFamily="34" charset="-128"/>
                <a:cs typeface="Arial" panose="020B0604020202020204" pitchFamily="34" charset="0"/>
              </a:rPr>
              <a:t>Minimum requirements for each three (3) submission period across three (3)designated activity areas.</a:t>
            </a:r>
          </a:p>
          <a:p>
            <a:pPr lvl="1" eaLnBrk="1" hangingPunct="1">
              <a:spcBef>
                <a:spcPct val="0"/>
              </a:spcBef>
              <a:spcAft>
                <a:spcPts val="1800"/>
              </a:spcAft>
            </a:pPr>
            <a:r>
              <a:rPr lang="en-US" altLang="en-US" sz="3100" dirty="0">
                <a:latin typeface="+mn-lt"/>
                <a:ea typeface="Arial" panose="020B0604020202020204" pitchFamily="34" charset="0"/>
                <a:cs typeface="Arial" panose="020B0604020202020204" pitchFamily="34" charset="0"/>
              </a:rPr>
              <a:t>Minimum of 10 MOSC credits, within 2 of the 3 designated activity categories, in years 3, 6, and 9.  By year 9, a specialist must have accrued a minimum of 30 MOSC credits, and demonstrated professional development in each of the 3 designated activity categories. </a:t>
            </a:r>
          </a:p>
          <a:p>
            <a:pPr lvl="1" eaLnBrk="1" hangingPunct="1">
              <a:spcBef>
                <a:spcPct val="0"/>
              </a:spcBef>
              <a:spcAft>
                <a:spcPts val="1800"/>
              </a:spcAft>
            </a:pPr>
            <a:r>
              <a:rPr lang="en-US" altLang="en-US" sz="3100" dirty="0">
                <a:latin typeface="+mn-lt"/>
                <a:ea typeface="MS PGothic" panose="020B0600070205080204" pitchFamily="34" charset="-128"/>
                <a:cs typeface="Arial" panose="020B0604020202020204" pitchFamily="34" charset="0"/>
              </a:rPr>
              <a:t>Credits accrued in year 10 applied to the next three-year submission period.</a:t>
            </a:r>
          </a:p>
          <a:p>
            <a:pPr lvl="1" eaLnBrk="1" hangingPunct="1">
              <a:spcBef>
                <a:spcPct val="0"/>
              </a:spcBef>
              <a:spcAft>
                <a:spcPts val="1800"/>
              </a:spcAft>
            </a:pPr>
            <a:r>
              <a:rPr lang="en-US" altLang="en-US" sz="3100" dirty="0">
                <a:latin typeface="+mn-lt"/>
                <a:ea typeface="MS PGothic" panose="020B0600070205080204" pitchFamily="34" charset="-128"/>
                <a:cs typeface="Arial" panose="020B0604020202020204" pitchFamily="34" charset="0"/>
              </a:rPr>
              <a:t>A web-based submission/tracking system.</a:t>
            </a:r>
          </a:p>
          <a:p>
            <a:pPr lvl="1" eaLnBrk="1" hangingPunct="1">
              <a:spcBef>
                <a:spcPct val="0"/>
              </a:spcBef>
              <a:spcAft>
                <a:spcPts val="1800"/>
              </a:spcAft>
            </a:pPr>
            <a:r>
              <a:rPr lang="en-US" altLang="en-US" sz="3100" b="1" dirty="0">
                <a:latin typeface="+mn-lt"/>
                <a:ea typeface="MS PGothic" panose="020B0600070205080204" pitchFamily="34" charset="-128"/>
                <a:cs typeface="Arial" panose="020B0604020202020204" pitchFamily="34" charset="0"/>
              </a:rPr>
              <a:t>Completion of an accredited residency or fellowship program meets all requirements for 1 MOSC cycle! </a:t>
            </a:r>
          </a:p>
          <a:p>
            <a:pPr marL="0" indent="0" eaLnBrk="1" hangingPunct="1"/>
            <a:endParaRPr lang="en-US" altLang="en-US" sz="2400" dirty="0">
              <a:latin typeface="Verdana" panose="020B060403050404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F0B7B67-03D8-624D-AEEE-7F30FA499263}"/>
              </a:ext>
            </a:extLst>
          </p:cNvPr>
          <p:cNvSpPr>
            <a:spLocks noGrp="1"/>
          </p:cNvSpPr>
          <p:nvPr>
            <p:ph type="title"/>
          </p:nvPr>
        </p:nvSpPr>
        <p:spPr>
          <a:xfrm>
            <a:off x="280988" y="74612"/>
            <a:ext cx="11082337" cy="1143000"/>
          </a:xfrm>
        </p:spPr>
        <p:txBody>
          <a:bodyPr rtlCol="0">
            <a:normAutofit/>
          </a:bodyPr>
          <a:lstStyle/>
          <a:p>
            <a:pPr defTabSz="609585" eaLnBrk="1" fontAlgn="auto" hangingPunct="1">
              <a:spcAft>
                <a:spcPts val="0"/>
              </a:spcAft>
              <a:defRPr/>
            </a:pPr>
            <a:r>
              <a:rPr lang="en-US" dirty="0">
                <a:ea typeface="ＭＳ Ｐゴシック" charset="0"/>
              </a:rPr>
              <a:t>Minimum Eligibility Requirements of MOSC </a:t>
            </a:r>
          </a:p>
        </p:txBody>
      </p:sp>
      <p:sp>
        <p:nvSpPr>
          <p:cNvPr id="57346" name="Content Placeholder 2">
            <a:extLst>
              <a:ext uri="{FF2B5EF4-FFF2-40B4-BE49-F238E27FC236}">
                <a16:creationId xmlns:a16="http://schemas.microsoft.com/office/drawing/2014/main" id="{BAB88847-DDF3-CA46-BD85-32451FEFAA26}"/>
              </a:ext>
            </a:extLst>
          </p:cNvPr>
          <p:cNvSpPr>
            <a:spLocks noGrp="1"/>
          </p:cNvSpPr>
          <p:nvPr>
            <p:ph idx="1"/>
          </p:nvPr>
        </p:nvSpPr>
        <p:spPr>
          <a:xfrm>
            <a:off x="280988" y="476251"/>
            <a:ext cx="11630023" cy="5735638"/>
          </a:xfrm>
        </p:spPr>
        <p:txBody>
          <a:bodyPr rtlCol="0">
            <a:normAutofit/>
          </a:bodyPr>
          <a:lstStyle/>
          <a:p>
            <a:pPr marL="0" indent="0" defTabSz="609585" eaLnBrk="1" fontAlgn="auto" hangingPunct="1">
              <a:spcAft>
                <a:spcPts val="600"/>
              </a:spcAft>
              <a:buFont typeface="Arial"/>
              <a:buNone/>
              <a:defRPr/>
            </a:pPr>
            <a:r>
              <a:rPr lang="en-US" sz="2600" b="1" dirty="0">
                <a:latin typeface="+mj-lt"/>
                <a:ea typeface="ＭＳ Ｐゴシック" charset="0"/>
              </a:rPr>
              <a:t>Commitment to Life-Long Learning through Professional</a:t>
            </a:r>
            <a:r>
              <a:rPr lang="en-US" b="1" dirty="0">
                <a:latin typeface="+mj-lt"/>
                <a:ea typeface="ＭＳ Ｐゴシック" charset="0"/>
              </a:rPr>
              <a:t> </a:t>
            </a:r>
            <a:r>
              <a:rPr lang="en-US" sz="2600" b="1" dirty="0">
                <a:latin typeface="+mj-lt"/>
                <a:ea typeface="ＭＳ Ｐゴシック" charset="0"/>
              </a:rPr>
              <a:t>Development</a:t>
            </a:r>
          </a:p>
          <a:p>
            <a:pPr marL="457189" indent="-457189" defTabSz="609585" eaLnBrk="1" fontAlgn="auto" hangingPunct="1">
              <a:spcAft>
                <a:spcPts val="0"/>
              </a:spcAft>
              <a:buFont typeface="Arial"/>
              <a:buChar char="•"/>
              <a:defRPr/>
            </a:pPr>
            <a:endParaRPr lang="en-US" sz="2400" dirty="0">
              <a:latin typeface="Verdana" charset="0"/>
              <a:ea typeface="ＭＳ Ｐゴシック" charset="0"/>
            </a:endParaRPr>
          </a:p>
        </p:txBody>
      </p:sp>
      <p:graphicFrame>
        <p:nvGraphicFramePr>
          <p:cNvPr id="3" name="Table 2">
            <a:extLst>
              <a:ext uri="{FF2B5EF4-FFF2-40B4-BE49-F238E27FC236}">
                <a16:creationId xmlns:a16="http://schemas.microsoft.com/office/drawing/2014/main" id="{7207AA21-114A-7945-A28D-CE381DA703B9}"/>
              </a:ext>
            </a:extLst>
          </p:cNvPr>
          <p:cNvGraphicFramePr>
            <a:graphicFrameLocks noGrp="1"/>
          </p:cNvGraphicFramePr>
          <p:nvPr/>
        </p:nvGraphicFramePr>
        <p:xfrm>
          <a:off x="280988" y="938213"/>
          <a:ext cx="11487150" cy="5161692"/>
        </p:xfrm>
        <a:graphic>
          <a:graphicData uri="http://schemas.openxmlformats.org/drawingml/2006/table">
            <a:tbl>
              <a:tblPr/>
              <a:tblGrid>
                <a:gridCol w="11487150">
                  <a:extLst>
                    <a:ext uri="{9D8B030D-6E8A-4147-A177-3AD203B41FA5}">
                      <a16:colId xmlns:a16="http://schemas.microsoft.com/office/drawing/2014/main" val="2197951169"/>
                    </a:ext>
                  </a:extLst>
                </a:gridCol>
              </a:tblGrid>
              <a:tr h="703138">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608013" rtl="0" eaLnBrk="1" fontAlgn="base" latinLnBrk="0" hangingPunct="1">
                        <a:lnSpc>
                          <a:spcPct val="107000"/>
                        </a:lnSpc>
                        <a:spcBef>
                          <a:spcPts val="1500"/>
                        </a:spcBef>
                        <a:spcAft>
                          <a:spcPts val="750"/>
                        </a:spcAft>
                        <a:buClrTx/>
                        <a:buSzTx/>
                        <a:buFontTx/>
                        <a:buNone/>
                        <a:tabLst/>
                      </a:pPr>
                      <a:r>
                        <a:rPr kumimoji="0" lang="en-US" altLang="en-US" sz="2000" b="1" i="0" u="none" strike="noStrike" cap="none" normalizeH="0" baseline="0">
                          <a:ln>
                            <a:noFill/>
                          </a:ln>
                          <a:solidFill>
                            <a:srgbClr val="111111"/>
                          </a:solidFill>
                          <a:effectLst/>
                          <a:latin typeface="inherit" charset="0"/>
                          <a:ea typeface="Times New Roman" panose="02020603050405020304" pitchFamily="18" charset="0"/>
                        </a:rPr>
                        <a:t>Category 1</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08013"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9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1807" marR="61807" marT="61790" marB="61790" anchor="ctr" horzOverflow="overflow">
                    <a:lnL>
                      <a:noFill/>
                    </a:lnL>
                    <a:lnR>
                      <a:noFill/>
                    </a:lnR>
                    <a:lnT>
                      <a:noFill/>
                    </a:lnT>
                    <a:lnB>
                      <a:noFill/>
                    </a:lnB>
                    <a:lnTlToBr>
                      <a:noFill/>
                    </a:lnTlToBr>
                    <a:lnBlToTr>
                      <a:noFill/>
                    </a:lnBlToTr>
                    <a:solidFill>
                      <a:srgbClr val="D1A856"/>
                    </a:solidFill>
                  </a:tcPr>
                </a:tc>
                <a:extLst>
                  <a:ext uri="{0D108BD9-81ED-4DB2-BD59-A6C34878D82A}">
                    <a16:rowId xmlns:a16="http://schemas.microsoft.com/office/drawing/2014/main" val="1831347537"/>
                  </a:ext>
                </a:extLst>
              </a:tr>
              <a:tr h="505084">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200" b="1"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Accrual of 200 Direct Patient Care Hours</a:t>
                      </a: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(beyond the minimum required hours of 200 every 3 years)</a:t>
                      </a:r>
                      <a:b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1"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1 MOSC credit (maximum of 5 MOSC credits in each 3-year cycle)</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07" marR="61807" marT="61790" marB="6179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82706254"/>
                  </a:ext>
                </a:extLst>
              </a:tr>
              <a:tr h="1585026">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200" b="1"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Accrual of 200 Clinical Supervision, Mentoring, and Consultation Hours</a:t>
                      </a:r>
                      <a:b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1"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1 MOSC credit (maximum of 5 MOSC credits in each 3-year cycle)</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Clinical supervision (entry-level physical therapist students and physical therapist assistant students)</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Mentoring </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Residents (credentialed residency program)</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Peer professionals (formal job role/responsibility)</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2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1807" marR="61807" marT="61790" marB="6179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14761673"/>
                  </a:ext>
                </a:extLst>
              </a:tr>
              <a:tr h="2367714">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2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Professional Services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1"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Each worth 1 MOSC credit other than ABPTS item writing (maximum of 5 credits cumulative across subcategories in each 3-year cycle)</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Subject matter expert</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Committee/board participation (including ABPTS, specialty councils, and other specialty-related appointments)</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Task force or work group (ABPTS, APTA section or component-sponsored; or other professional organization)</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Item writing (1 MOSC for every 5 items accepted by specialty council for board exam for ABPTS specialty certification)</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Committee content experts (</a:t>
                      </a:r>
                      <a:r>
                        <a:rPr kumimoji="0" lang="en-US" altLang="en-US" sz="1200" b="0" i="0" u="none" strike="noStrike" cap="none" normalizeH="0" baseline="0" dirty="0" err="1">
                          <a:ln>
                            <a:noFill/>
                          </a:ln>
                          <a:solidFill>
                            <a:srgbClr val="111111"/>
                          </a:solidFill>
                          <a:effectLst/>
                          <a:latin typeface="Arial" panose="020B0604020202020204" pitchFamily="34" charset="0"/>
                          <a:ea typeface="ＭＳ Ｐゴシック" panose="020B0600070205080204" pitchFamily="34" charset="-128"/>
                        </a:rPr>
                        <a:t>eg</a:t>
                      </a: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CCE, appointed ABPTS position - must serve full term, unless term could not be completed due to professional advancement in another ABPTS position)</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Administrative activities</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Starting a residency or fellowship program</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Community service in clinical specialty area</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1807" marR="61807" marT="61790" marB="6179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1223309"/>
                  </a:ext>
                </a:extLst>
              </a:tr>
            </a:tbl>
          </a:graphicData>
        </a:graphic>
      </p:graphicFrame>
    </p:spTree>
    <p:extLst>
      <p:ext uri="{BB962C8B-B14F-4D97-AF65-F5344CB8AC3E}">
        <p14:creationId xmlns:p14="http://schemas.microsoft.com/office/powerpoint/2010/main" val="9944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2ACA771-A9BD-0046-99A7-FE0F298D4B43}"/>
              </a:ext>
            </a:extLst>
          </p:cNvPr>
          <p:cNvSpPr>
            <a:spLocks noGrp="1"/>
          </p:cNvSpPr>
          <p:nvPr>
            <p:ph type="title"/>
          </p:nvPr>
        </p:nvSpPr>
        <p:spPr>
          <a:xfrm>
            <a:off x="449262" y="125412"/>
            <a:ext cx="11082337" cy="1143001"/>
          </a:xfrm>
        </p:spPr>
        <p:txBody>
          <a:bodyPr rtlCol="0">
            <a:normAutofit/>
          </a:bodyPr>
          <a:lstStyle/>
          <a:p>
            <a:pPr defTabSz="609585" eaLnBrk="1" fontAlgn="auto" hangingPunct="1">
              <a:spcAft>
                <a:spcPts val="0"/>
              </a:spcAft>
              <a:defRPr/>
            </a:pPr>
            <a:r>
              <a:rPr lang="en-US" dirty="0">
                <a:ea typeface="ＭＳ Ｐゴシック" charset="0"/>
              </a:rPr>
              <a:t>Minimum Eligibility Requirements of MOSC </a:t>
            </a:r>
          </a:p>
        </p:txBody>
      </p:sp>
      <p:graphicFrame>
        <p:nvGraphicFramePr>
          <p:cNvPr id="4" name="Content Placeholder 3">
            <a:extLst>
              <a:ext uri="{FF2B5EF4-FFF2-40B4-BE49-F238E27FC236}">
                <a16:creationId xmlns:a16="http://schemas.microsoft.com/office/drawing/2014/main" id="{D42A216B-AEF2-4F45-8D19-D88D58387022}"/>
              </a:ext>
            </a:extLst>
          </p:cNvPr>
          <p:cNvGraphicFramePr>
            <a:graphicFrameLocks noGrp="1"/>
          </p:cNvGraphicFramePr>
          <p:nvPr>
            <p:ph idx="1"/>
          </p:nvPr>
        </p:nvGraphicFramePr>
        <p:xfrm>
          <a:off x="808038" y="666750"/>
          <a:ext cx="11002962" cy="5422904"/>
        </p:xfrm>
        <a:graphic>
          <a:graphicData uri="http://schemas.openxmlformats.org/drawingml/2006/table">
            <a:tbl>
              <a:tblPr/>
              <a:tblGrid>
                <a:gridCol w="11002962">
                  <a:extLst>
                    <a:ext uri="{9D8B030D-6E8A-4147-A177-3AD203B41FA5}">
                      <a16:colId xmlns:a16="http://schemas.microsoft.com/office/drawing/2014/main" val="458255363"/>
                    </a:ext>
                  </a:extLst>
                </a:gridCol>
              </a:tblGrid>
              <a:tr h="768796">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608013" rtl="0" eaLnBrk="1" fontAlgn="base" latinLnBrk="0" hangingPunct="1">
                        <a:lnSpc>
                          <a:spcPct val="107000"/>
                        </a:lnSpc>
                        <a:spcBef>
                          <a:spcPts val="1500"/>
                        </a:spcBef>
                        <a:spcAft>
                          <a:spcPts val="750"/>
                        </a:spcAft>
                        <a:buClrTx/>
                        <a:buSzTx/>
                        <a:buFontTx/>
                        <a:buNone/>
                        <a:tabLst/>
                      </a:pPr>
                      <a:r>
                        <a:rPr kumimoji="0" lang="en-US" altLang="en-US" sz="2000" b="1" i="0" u="none" strike="noStrike" cap="none" normalizeH="0" baseline="0">
                          <a:ln>
                            <a:noFill/>
                          </a:ln>
                          <a:solidFill>
                            <a:srgbClr val="111111"/>
                          </a:solidFill>
                          <a:effectLst/>
                          <a:latin typeface="inherit" charset="0"/>
                          <a:ea typeface="Times New Roman" panose="02020603050405020304" pitchFamily="18" charset="0"/>
                        </a:rPr>
                        <a:t>Category 2</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08013" rtl="0" eaLnBrk="1" fontAlgn="base" latinLnBrk="0" hangingPunct="1">
                        <a:lnSpc>
                          <a:spcPct val="107000"/>
                        </a:lnSpc>
                        <a:spcBef>
                          <a:spcPct val="0"/>
                        </a:spcBef>
                        <a:spcAft>
                          <a:spcPct val="0"/>
                        </a:spcAft>
                        <a:buClrTx/>
                        <a:buSzTx/>
                        <a:buFontTx/>
                        <a:buNone/>
                        <a:tabLst/>
                      </a:pPr>
                      <a:r>
                        <a:rPr kumimoji="0" lang="en-US" altLang="en-US" sz="10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73995" marR="73995" marT="73980" marB="73980" anchor="ctr" horzOverflow="overflow">
                    <a:lnL>
                      <a:noFill/>
                    </a:lnL>
                    <a:lnR>
                      <a:noFill/>
                    </a:lnR>
                    <a:lnT>
                      <a:noFill/>
                    </a:lnT>
                    <a:lnB>
                      <a:noFill/>
                    </a:lnB>
                    <a:lnTlToBr>
                      <a:noFill/>
                    </a:lnTlToBr>
                    <a:lnBlToTr>
                      <a:noFill/>
                    </a:lnBlToTr>
                    <a:solidFill>
                      <a:srgbClr val="D1A856"/>
                    </a:solidFill>
                  </a:tcPr>
                </a:tc>
                <a:extLst>
                  <a:ext uri="{0D108BD9-81ED-4DB2-BD59-A6C34878D82A}">
                    <a16:rowId xmlns:a16="http://schemas.microsoft.com/office/drawing/2014/main" val="498363390"/>
                  </a:ext>
                </a:extLst>
              </a:tr>
              <a:tr h="973808">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Completion of a CE Course</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1 MOSC credit for every 10 contact hours (specialty-related CEU)</a:t>
                      </a: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73995" marR="73995" marT="73980" marB="739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50278354"/>
                  </a:ext>
                </a:extLst>
              </a:tr>
              <a:tr h="1210233">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Completion of a CE Course/Residency/Fellowship</a:t>
                      </a:r>
                      <a:endPar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Successful completion of an APTA-accredited residency or fellowship program in a designated specialty practice area meets all requirements for one 3-year MOSC cycle.</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73995" marR="73995" marT="73980" marB="739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91933294"/>
                  </a:ext>
                </a:extLst>
              </a:tr>
              <a:tr h="629917">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Completion of College or University Course</a:t>
                      </a:r>
                      <a:b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1"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5 MOSC credits</a:t>
                      </a:r>
                      <a:endPar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995" marR="73995" marT="73980" marB="739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64474156"/>
                  </a:ext>
                </a:extLst>
              </a:tr>
              <a:tr h="1210233">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Teaching a College or University Course</a:t>
                      </a: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(may count each course only once in each 3-year cycle)</a:t>
                      </a:r>
                      <a:endPar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Serving as primary instructor/coordinator – 5 MOSC credits</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Serving as assistant for the course – 2 MOSC credits</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4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73995" marR="73995" marT="73980" marB="739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38383265"/>
                  </a:ext>
                </a:extLst>
              </a:tr>
              <a:tr h="629917">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4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Teaching a CE Course</a:t>
                      </a:r>
                      <a: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(may count each course only once in each 3-year cycle)</a:t>
                      </a:r>
                      <a:br>
                        <a:rPr kumimoji="0" lang="en-US" altLang="en-US" sz="14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400" b="0" i="1"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2 MOSC credits for every hour of teaching (maximum of 5 MOSC credits in each 3-year cycle)</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995" marR="73995" marT="73980" marB="739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9422882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566602-6CFB-4CB4-9A76-A65ED09F5F76}"/>
              </a:ext>
            </a:extLst>
          </p:cNvPr>
          <p:cNvSpPr>
            <a:spLocks noGrp="1"/>
          </p:cNvSpPr>
          <p:nvPr>
            <p:ph type="title"/>
          </p:nvPr>
        </p:nvSpPr>
        <p:spPr>
          <a:xfrm>
            <a:off x="496888" y="63500"/>
            <a:ext cx="11082337" cy="844550"/>
          </a:xfrm>
        </p:spPr>
        <p:txBody>
          <a:bodyPr>
            <a:normAutofit/>
          </a:bodyPr>
          <a:lstStyle/>
          <a:p>
            <a:pPr eaLnBrk="1" hangingPunct="1"/>
            <a:r>
              <a:rPr lang="en-US" altLang="en-US" dirty="0">
                <a:latin typeface="Arial" panose="020B0604020202020204" pitchFamily="34" charset="0"/>
                <a:cs typeface="Arial" panose="020B0604020202020204" pitchFamily="34" charset="0"/>
              </a:rPr>
              <a:t>Minimum Eligibility Requirements of MOSC</a:t>
            </a:r>
          </a:p>
        </p:txBody>
      </p:sp>
      <p:graphicFrame>
        <p:nvGraphicFramePr>
          <p:cNvPr id="2" name="Table 1">
            <a:extLst>
              <a:ext uri="{FF2B5EF4-FFF2-40B4-BE49-F238E27FC236}">
                <a16:creationId xmlns:a16="http://schemas.microsoft.com/office/drawing/2014/main" id="{4703D1B0-BCAA-CC4E-9279-17DDA93542CC}"/>
              </a:ext>
            </a:extLst>
          </p:cNvPr>
          <p:cNvGraphicFramePr>
            <a:graphicFrameLocks noGrp="1"/>
          </p:cNvGraphicFramePr>
          <p:nvPr/>
        </p:nvGraphicFramePr>
        <p:xfrm>
          <a:off x="503238" y="581026"/>
          <a:ext cx="11191874" cy="5683250"/>
        </p:xfrm>
        <a:graphic>
          <a:graphicData uri="http://schemas.openxmlformats.org/drawingml/2006/table">
            <a:tbl>
              <a:tblPr/>
              <a:tblGrid>
                <a:gridCol w="11191874">
                  <a:extLst>
                    <a:ext uri="{9D8B030D-6E8A-4147-A177-3AD203B41FA5}">
                      <a16:colId xmlns:a16="http://schemas.microsoft.com/office/drawing/2014/main" val="843233647"/>
                    </a:ext>
                  </a:extLst>
                </a:gridCol>
              </a:tblGrid>
              <a:tr h="727350">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608013" rtl="0" eaLnBrk="1" fontAlgn="base" latinLnBrk="0" hangingPunct="1">
                        <a:lnSpc>
                          <a:spcPct val="107000"/>
                        </a:lnSpc>
                        <a:spcBef>
                          <a:spcPts val="1500"/>
                        </a:spcBef>
                        <a:spcAft>
                          <a:spcPts val="750"/>
                        </a:spcAft>
                        <a:buClrTx/>
                        <a:buSzTx/>
                        <a:buFontTx/>
                        <a:buNone/>
                        <a:tabLst/>
                      </a:pPr>
                      <a:r>
                        <a:rPr kumimoji="0" lang="en-US" altLang="en-US" sz="2000" b="1" i="0" u="none" strike="noStrike" cap="none" normalizeH="0" baseline="0">
                          <a:ln>
                            <a:noFill/>
                          </a:ln>
                          <a:solidFill>
                            <a:srgbClr val="111111"/>
                          </a:solidFill>
                          <a:effectLst/>
                          <a:latin typeface="inherit" charset="0"/>
                          <a:ea typeface="Times New Roman" panose="02020603050405020304" pitchFamily="18" charset="0"/>
                        </a:rPr>
                        <a:t>Category 3</a:t>
                      </a:r>
                      <a:endPar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08013"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9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2281" marR="62281" marT="62288" marB="62288" anchor="ctr" horzOverflow="overflow">
                    <a:lnL>
                      <a:noFill/>
                    </a:lnL>
                    <a:lnR>
                      <a:noFill/>
                    </a:lnR>
                    <a:lnT>
                      <a:noFill/>
                    </a:lnT>
                    <a:lnB>
                      <a:noFill/>
                    </a:lnB>
                    <a:lnTlToBr>
                      <a:noFill/>
                    </a:lnTlToBr>
                    <a:lnBlToTr>
                      <a:noFill/>
                    </a:lnBlToTr>
                    <a:solidFill>
                      <a:srgbClr val="D1A856"/>
                    </a:solidFill>
                  </a:tcPr>
                </a:tc>
                <a:extLst>
                  <a:ext uri="{0D108BD9-81ED-4DB2-BD59-A6C34878D82A}">
                    <a16:rowId xmlns:a16="http://schemas.microsoft.com/office/drawing/2014/main" val="2076934251"/>
                  </a:ext>
                </a:extLst>
              </a:tr>
              <a:tr h="3089585">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2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Professional Presentations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1"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(Maximum of 5 credits cumulative across subcategories in each 3-year cycle.)</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Peer-reviewed presentations (each worth 2 MOSC credits):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platform or poster presentation</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invited speaker</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Non-peer reviewed presentations (each worth 1 MOSC credit):</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in-service presentations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presentation to professional groups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presentation to client-based groups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presentation to community groups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panelist at forum</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Participation in a journal club</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Other</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2281" marR="62281" marT="62288" marB="62288"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13244839"/>
                  </a:ext>
                </a:extLst>
              </a:tr>
              <a:tr h="1866315">
                <a:tc>
                  <a:txBody>
                    <a:bodyPr/>
                    <a:lstStyle>
                      <a:lvl1pPr defTabSz="608013">
                        <a:spcBef>
                          <a:spcPct val="20000"/>
                        </a:spcBef>
                        <a:buFont typeface="Arial" panose="020B0604020202020204" pitchFamily="34" charset="0"/>
                        <a:defRPr sz="3800">
                          <a:solidFill>
                            <a:schemeClr val="tx1"/>
                          </a:solidFill>
                          <a:latin typeface="Arial" panose="020B0604020202020204" pitchFamily="34" charset="0"/>
                          <a:ea typeface="ＭＳ Ｐゴシック" panose="020B0600070205080204" pitchFamily="34" charset="-128"/>
                        </a:defRPr>
                      </a:lvl1pPr>
                      <a:lvl2pPr marL="742950" indent="-285750" defTabSz="608013">
                        <a:spcBef>
                          <a:spcPct val="20000"/>
                        </a:spcBef>
                        <a:buFont typeface="Arial" panose="020B0604020202020204" pitchFamily="34" charset="0"/>
                        <a:defRPr sz="3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608013">
                        <a:spcBef>
                          <a:spcPct val="20000"/>
                        </a:spcBef>
                        <a:buFont typeface="Arial" panose="020B0604020202020204" pitchFamily="34" charset="0"/>
                        <a:defRPr sz="2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608013">
                        <a:spcBef>
                          <a:spcPct val="20000"/>
                        </a:spcBef>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608013" eaLnBrk="0" fontAlgn="base" hangingPunct="0">
                        <a:spcBef>
                          <a:spcPct val="20000"/>
                        </a:spcBef>
                        <a:spcAft>
                          <a:spcPct val="0"/>
                        </a:spcAft>
                        <a:buFont typeface="Arial" panose="020B0604020202020204" pitchFamily="34" charset="0"/>
                        <a:defRPr sz="2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608013" rtl="0" eaLnBrk="1" fontAlgn="base" latinLnBrk="0" hangingPunct="1">
                        <a:lnSpc>
                          <a:spcPct val="107000"/>
                        </a:lnSpc>
                        <a:spcBef>
                          <a:spcPct val="0"/>
                        </a:spcBef>
                        <a:spcAft>
                          <a:spcPts val="750"/>
                        </a:spcAft>
                        <a:buClrTx/>
                        <a:buSzTx/>
                        <a:buFontTx/>
                        <a:buNone/>
                        <a:tabLst/>
                      </a:pPr>
                      <a:r>
                        <a:rPr kumimoji="0" lang="en-US" altLang="en-US" sz="1200" b="1"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Research Activities</a:t>
                      </a:r>
                      <a:b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br>
                      <a:r>
                        <a:rPr kumimoji="0" lang="en-US" altLang="en-US" sz="1200" b="0" i="1"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Each worth 1 MOSC credit (maximum of 5 credits cumulative across subcategories in each 3-year cycle)</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Contributions to PT Outcomes Database</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Contributions to PT research project</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Participation in an ABPTS revalidation study</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Research Summit participation</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742950" marR="0" lvl="1" indent="-285750" algn="l" defTabSz="608013" rtl="0" eaLnBrk="1" fontAlgn="base" latinLnBrk="0" hangingPunct="1">
                        <a:lnSpc>
                          <a:spcPct val="107000"/>
                        </a:lnSpc>
                        <a:spcBef>
                          <a:spcPct val="0"/>
                        </a:spcBef>
                        <a:spcAft>
                          <a:spcPct val="0"/>
                        </a:spcAft>
                        <a:buClrTx/>
                        <a:buSzTx/>
                        <a:buFont typeface="Symbol" pitchFamily="2" charset="2"/>
                        <a:buChar char=""/>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Other</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608013" rtl="0" eaLnBrk="1" fontAlgn="base" latinLnBrk="0" hangingPunct="1">
                        <a:lnSpc>
                          <a:spcPct val="107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Arial" panose="020B0604020202020204" pitchFamily="34" charset="0"/>
                          <a:ea typeface="ＭＳ Ｐゴシック" panose="020B0600070205080204" pitchFamily="34" charset="-128"/>
                        </a:rPr>
                        <a:t> </a:t>
                      </a:r>
                      <a:endParaRPr kumimoji="0" lang="en-US" altLang="en-US" sz="12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2281" marR="62281" marT="62288" marB="62288"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40131976"/>
                  </a:ext>
                </a:extLst>
              </a:tr>
            </a:tbl>
          </a:graphicData>
        </a:graphic>
      </p:graphicFrame>
    </p:spTree>
  </p:cSld>
  <p:clrMapOvr>
    <a:masterClrMapping/>
  </p:clrMapOvr>
</p:sld>
</file>

<file path=ppt/theme/theme1.xml><?xml version="1.0" encoding="utf-8"?>
<a:theme xmlns:a="http://schemas.openxmlformats.org/drawingml/2006/main" name="APTA Template">
  <a:themeElements>
    <a:clrScheme name="ABPTS">
      <a:dk1>
        <a:srgbClr val="3F4444"/>
      </a:dk1>
      <a:lt1>
        <a:srgbClr val="FFFFFF"/>
      </a:lt1>
      <a:dk2>
        <a:srgbClr val="3F4444"/>
      </a:dk2>
      <a:lt2>
        <a:srgbClr val="AF231C"/>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  Read-Only" id="{68E24070-74FC-604F-831F-64048FDC106E}" vid="{1F6C3BE6-7B9F-634B-9CC1-E4ED459C9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4526</TotalTime>
  <Words>3801</Words>
  <Application>Microsoft Office PowerPoint</Application>
  <PresentationFormat>Widescreen</PresentationFormat>
  <Paragraphs>327</Paragraphs>
  <Slides>28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 New</vt:lpstr>
      <vt:lpstr>inherit</vt:lpstr>
      <vt:lpstr>Symbol</vt:lpstr>
      <vt:lpstr>Times New Roman</vt:lpstr>
      <vt:lpstr>Verdana</vt:lpstr>
      <vt:lpstr>Wingdings</vt:lpstr>
      <vt:lpstr>APTA Template</vt:lpstr>
      <vt:lpstr>ENHANCING PROFESSIONAL DEVELOPMENT THROUGH NEW MODEL OF MAINTENANCE OF SPECIALIST CERTIFICATION</vt:lpstr>
      <vt:lpstr>Presentation Objectives</vt:lpstr>
      <vt:lpstr>MOSC: Purpose</vt:lpstr>
      <vt:lpstr>Maintenance of Specialist Certification </vt:lpstr>
      <vt:lpstr>Minimum Eligibility Requirements of MOSC</vt:lpstr>
      <vt:lpstr>Minimum Eligibility Requirements of MOSC  </vt:lpstr>
      <vt:lpstr>Minimum Eligibility Requirements of MOSC </vt:lpstr>
      <vt:lpstr>Minimum Eligibility Requirements of MOSC </vt:lpstr>
      <vt:lpstr>Minimum Eligibility Requirements of MOSC</vt:lpstr>
      <vt:lpstr>Minimum Eligibility Requirements of MOSC</vt:lpstr>
      <vt:lpstr> Minimum Eligibility Requirements of MOSC  </vt:lpstr>
      <vt:lpstr>Minimum Eligibility Requirements of MOSC</vt:lpstr>
      <vt:lpstr>Minimum Eligibility Requirements of MOSC</vt:lpstr>
      <vt:lpstr>Minimum Eligibility Requirements of MOSC</vt:lpstr>
      <vt:lpstr>MOSC Year 10 Examination</vt:lpstr>
      <vt:lpstr>Program Website     </vt:lpstr>
      <vt:lpstr>Program Website     </vt:lpstr>
      <vt:lpstr>Submission Portal Login     </vt:lpstr>
      <vt:lpstr>MOSC Learning Plan Submission System</vt:lpstr>
      <vt:lpstr>MOSC Learning Plan Submission System</vt:lpstr>
      <vt:lpstr>Tips for MOSC cycle submissions…</vt:lpstr>
      <vt:lpstr>Tips for MOSC cycle submission…</vt:lpstr>
      <vt:lpstr>Cost and Implications for Not Meeting MOSC Cycle Requirements</vt:lpstr>
      <vt:lpstr>Payment History and Communications</vt:lpstr>
      <vt:lpstr>Emeritus Designation Option</vt:lpstr>
      <vt:lpstr>Emeritus Designation Option</vt:lpstr>
      <vt:lpstr>Questions </vt:lpstr>
      <vt:lpstr>For more information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Title Goes Here Title Goes Here  Title Goes Here [Arial 36pt, White]</dc:title>
  <dc:creator>Jones, Carrie</dc:creator>
  <cp:lastModifiedBy>Stepp, Derek</cp:lastModifiedBy>
  <cp:revision>26</cp:revision>
  <dcterms:created xsi:type="dcterms:W3CDTF">2021-05-10T18:13:13Z</dcterms:created>
  <dcterms:modified xsi:type="dcterms:W3CDTF">2023-04-20T21:47:35Z</dcterms:modified>
</cp:coreProperties>
</file>